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Average"/>
      <p:regular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Merriweather-regular.fntdata"/><Relationship Id="rId21" Type="http://schemas.openxmlformats.org/officeDocument/2006/relationships/slide" Target="slides/slide16.xml"/><Relationship Id="rId43" Type="http://schemas.openxmlformats.org/officeDocument/2006/relationships/font" Target="fonts/Average-regular.fntdata"/><Relationship Id="rId24" Type="http://schemas.openxmlformats.org/officeDocument/2006/relationships/slide" Target="slides/slide19.xml"/><Relationship Id="rId46" Type="http://schemas.openxmlformats.org/officeDocument/2006/relationships/font" Target="fonts/Merriweather-italic.fntdata"/><Relationship Id="rId23" Type="http://schemas.openxmlformats.org/officeDocument/2006/relationships/slide" Target="slides/slide18.xml"/><Relationship Id="rId45"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erriweather-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here at 4:15pm.  Start at 4:30pm.  Presentation at 5pm.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3a1b6845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3a1b6845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3abc9a7bf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3abc9a7bf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96cc56d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96cc56d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Ferris and Jacob Fussell</a:t>
            </a:r>
            <a:endParaRPr/>
          </a:p>
          <a:p>
            <a:pPr indent="-298450" lvl="0" marL="457200" rtl="0" algn="l">
              <a:spcBef>
                <a:spcPts val="0"/>
              </a:spcBef>
              <a:spcAft>
                <a:spcPts val="0"/>
              </a:spcAft>
              <a:buSzPts val="1100"/>
              <a:buChar char="●"/>
            </a:pPr>
            <a:r>
              <a:rPr lang="en"/>
              <a:t>Quantitative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3a1b6845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a1b6845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3a1b6845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a1b6845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level of previous hands-on experience.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3a1b6845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a1b6845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half the sample is not meeting as regularly as program outlines.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3a1b6845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3a1b6845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3a1b6845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a1b6845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amount of parental involvement seems to be generally </a:t>
            </a:r>
            <a:r>
              <a:rPr lang="en"/>
              <a:t>satisfying</a:t>
            </a:r>
            <a:r>
              <a:rPr lang="en"/>
              <a:t> for those mentors who interact with their mentee’s guardian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3a1b6845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a1b6845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3a1b6845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3a1b6845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96cc56dc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96cc56dc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a:t>
            </a:r>
            <a:endParaRPr/>
          </a:p>
          <a:p>
            <a:pPr indent="0" lvl="0" marL="0" rtl="0" algn="l">
              <a:spcBef>
                <a:spcPts val="0"/>
              </a:spcBef>
              <a:spcAft>
                <a:spcPts val="0"/>
              </a:spcAft>
              <a:buNone/>
            </a:pPr>
            <a:r>
              <a:rPr lang="en"/>
              <a:t>1 what the original objective of the mentorship</a:t>
            </a:r>
            <a:endParaRPr/>
          </a:p>
          <a:p>
            <a:pPr indent="0" lvl="0" marL="0" rtl="0" algn="l">
              <a:spcBef>
                <a:spcPts val="0"/>
              </a:spcBef>
              <a:spcAft>
                <a:spcPts val="0"/>
              </a:spcAft>
              <a:buNone/>
            </a:pPr>
            <a:r>
              <a:rPr lang="en"/>
              <a:t>2 what previously has been done in the field or are similar programs that have been done</a:t>
            </a:r>
            <a:endParaRPr/>
          </a:p>
          <a:p>
            <a:pPr indent="0" lvl="0" marL="0" rtl="0" algn="l">
              <a:spcBef>
                <a:spcPts val="0"/>
              </a:spcBef>
              <a:spcAft>
                <a:spcPts val="0"/>
              </a:spcAft>
              <a:buNone/>
            </a:pPr>
            <a:r>
              <a:rPr lang="en"/>
              <a:t>3 how does the V4A program fit in to the literature as a whole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3a1b6845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a1b6845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all success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3a1b6845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a1b6845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3a1b6845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a1b6845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3abc9a7bf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3abc9a7bf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Melissa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3abc9a7bf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abc9a7bf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3abc9a7bf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abc9a7bf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3abc9a7bf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abc9a7bf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3abc9a7bf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abc9a7bf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3abc9a7bf_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abc9a7bf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33abc9a7bf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3abc9a7bf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96666a71c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96666a71c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recognize</a:t>
            </a:r>
            <a:r>
              <a:rPr lang="en"/>
              <a:t> that funding is often an issue and may be a limiting factor when review possible suggestions for program improvement as well as other </a:t>
            </a:r>
            <a:r>
              <a:rPr lang="en"/>
              <a:t>logistical</a:t>
            </a:r>
            <a:r>
              <a:rPr lang="en"/>
              <a:t> issues.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3abc9a7bf_8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3abc9a7bf_8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96cc56dc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96cc56dc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99acdbad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99acdbad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prepared by Malcolm Townes.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99acdbad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99acdbad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prepared by Malcolm Townes.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3a1b6845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a1b6845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prepared by Malcolm Townes.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3abc9a7b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3abc9a7b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prepared by Malcolm Townes.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3abc9a7b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3abc9a7b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prepared by Malcolm Townes.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3abc9a7bf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abc9a7bf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96666a71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96666a71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Vitendo 4 Africa has many different roles that it plays in the community; however, their primary goal is to bridge the gap in understanding and in efficiency moving through the American system. Specifically the youth mentorship program helps prepare kids for secondary education and achieving their career goals through ACT prep, service in the form of the Africa Mission trip and the mentors themselves.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96666a71c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96666a71c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 data conflicts as to the success or the degree of success of mentorship programs. Programs such as this are often used as an intervening measure to prevent </a:t>
            </a:r>
            <a:r>
              <a:rPr lang="en"/>
              <a:t>environmental</a:t>
            </a:r>
            <a:r>
              <a:rPr lang="en"/>
              <a:t> or social </a:t>
            </a:r>
            <a:r>
              <a:rPr lang="en"/>
              <a:t>obstacle</a:t>
            </a:r>
            <a:r>
              <a:rPr lang="en"/>
              <a:t> from hindering youth achievement. And while some research suggests that </a:t>
            </a:r>
            <a:r>
              <a:rPr lang="en"/>
              <a:t>African</a:t>
            </a:r>
            <a:r>
              <a:rPr lang="en"/>
              <a:t> American college mentorship programs do not increase GPA or preformance, it does suggests that valuable social network contacts are made. In addition, it can be helpful and emotionally comforting for immigrant children to manage their ethnic </a:t>
            </a:r>
            <a:r>
              <a:rPr lang="en"/>
              <a:t>identities</a:t>
            </a:r>
            <a:r>
              <a:rPr lang="en"/>
              <a:t> </a:t>
            </a:r>
            <a:r>
              <a:rPr lang="en"/>
              <a:t>alongside</a:t>
            </a:r>
            <a:r>
              <a:rPr lang="en"/>
              <a:t> other immigrant children.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3a1b6845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3a1b6845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(Malcolm)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3a1b6845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3a1b6845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prepared by Malcolm Townes.</a:t>
            </a:r>
            <a:endParaRPr/>
          </a:p>
          <a:p>
            <a:pPr indent="-298450" lvl="0" marL="457200" rtl="0" algn="l">
              <a:spcBef>
                <a:spcPts val="0"/>
              </a:spcBef>
              <a:spcAft>
                <a:spcPts val="0"/>
              </a:spcAft>
              <a:buSzPts val="1100"/>
              <a:buChar char="●"/>
            </a:pPr>
            <a:r>
              <a:rPr lang="en"/>
              <a:t>Visual representation of how the program is supposed to work in theory.</a:t>
            </a:r>
            <a:endParaRPr/>
          </a:p>
          <a:p>
            <a:pPr indent="-298450" lvl="0" marL="457200" rtl="0" algn="l">
              <a:spcBef>
                <a:spcPts val="0"/>
              </a:spcBef>
              <a:spcAft>
                <a:spcPts val="0"/>
              </a:spcAft>
              <a:buSzPts val="1100"/>
              <a:buChar char="●"/>
            </a:pPr>
            <a:r>
              <a:rPr lang="en"/>
              <a:t>Helps develop measures of program activities.</a:t>
            </a:r>
            <a:endParaRPr/>
          </a:p>
          <a:p>
            <a:pPr indent="-298450" lvl="0" marL="457200" rtl="0" algn="l">
              <a:spcBef>
                <a:spcPts val="0"/>
              </a:spcBef>
              <a:spcAft>
                <a:spcPts val="0"/>
              </a:spcAft>
              <a:buSzPts val="1100"/>
              <a:buChar char="●"/>
            </a:pPr>
            <a:r>
              <a:rPr lang="en"/>
              <a:t>Does NOT specify linkages or causal relationships among specific elements of the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96cc56d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96cc56d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methods of question development</a:t>
            </a:r>
            <a:endParaRPr/>
          </a:p>
          <a:p>
            <a:pPr indent="-298450" lvl="1" marL="914400" rtl="0" algn="l">
              <a:spcBef>
                <a:spcPts val="0"/>
              </a:spcBef>
              <a:spcAft>
                <a:spcPts val="0"/>
              </a:spcAft>
              <a:buSzPts val="1100"/>
              <a:buAutoNum type="alphaLcPeriod"/>
            </a:pPr>
            <a:r>
              <a:rPr lang="en"/>
              <a:t>Quick summary of development and trial during mentor interviews</a:t>
            </a:r>
            <a:endParaRPr/>
          </a:p>
          <a:p>
            <a:pPr indent="-298450" lvl="1" marL="914400" rtl="0" algn="l">
              <a:spcBef>
                <a:spcPts val="0"/>
              </a:spcBef>
              <a:spcAft>
                <a:spcPts val="0"/>
              </a:spcAft>
              <a:buSzPts val="1100"/>
              <a:buAutoNum type="alphaLcPeriod"/>
            </a:pPr>
            <a:r>
              <a:rPr lang="en"/>
              <a:t>(Melissa)</a:t>
            </a:r>
            <a:endParaRPr/>
          </a:p>
          <a:p>
            <a:pPr indent="-298450" lvl="0" marL="457200" rtl="0" algn="l">
              <a:spcBef>
                <a:spcPts val="0"/>
              </a:spcBef>
              <a:spcAft>
                <a:spcPts val="0"/>
              </a:spcAft>
              <a:buSzPts val="1100"/>
              <a:buAutoNum type="arabicPeriod"/>
            </a:pPr>
            <a:r>
              <a:rPr lang="en"/>
              <a:t>Findings from quantitative analyses</a:t>
            </a:r>
            <a:endParaRPr/>
          </a:p>
          <a:p>
            <a:pPr indent="-298450" lvl="1" marL="914400" rtl="0" algn="l">
              <a:spcBef>
                <a:spcPts val="0"/>
              </a:spcBef>
              <a:spcAft>
                <a:spcPts val="0"/>
              </a:spcAft>
              <a:buSzPts val="1100"/>
              <a:buAutoNum type="alphaLcPeriod"/>
            </a:pPr>
            <a:r>
              <a:rPr lang="en"/>
              <a:t>From Qualtrics surveys</a:t>
            </a:r>
            <a:endParaRPr/>
          </a:p>
          <a:p>
            <a:pPr indent="-298450" lvl="1" marL="914400" rtl="0" algn="l">
              <a:spcBef>
                <a:spcPts val="0"/>
              </a:spcBef>
              <a:spcAft>
                <a:spcPts val="0"/>
              </a:spcAft>
              <a:buSzPts val="1100"/>
              <a:buAutoNum type="alphaLcPeriod"/>
            </a:pPr>
            <a:r>
              <a:rPr lang="en"/>
              <a:t>(Dan)</a:t>
            </a:r>
            <a:endParaRPr/>
          </a:p>
          <a:p>
            <a:pPr indent="-298450" lvl="0" marL="457200" rtl="0" algn="l">
              <a:spcBef>
                <a:spcPts val="0"/>
              </a:spcBef>
              <a:spcAft>
                <a:spcPts val="0"/>
              </a:spcAft>
              <a:buSzPts val="1100"/>
              <a:buAutoNum type="arabicPeriod"/>
            </a:pPr>
            <a:r>
              <a:rPr lang="en"/>
              <a:t>Findings from qualitative analyses</a:t>
            </a:r>
            <a:endParaRPr/>
          </a:p>
          <a:p>
            <a:pPr indent="-298450" lvl="1" marL="914400" rtl="0" algn="l">
              <a:spcBef>
                <a:spcPts val="0"/>
              </a:spcBef>
              <a:spcAft>
                <a:spcPts val="0"/>
              </a:spcAft>
              <a:buSzPts val="1100"/>
              <a:buAutoNum type="alphaLcPeriod"/>
            </a:pPr>
            <a:r>
              <a:rPr lang="en"/>
              <a:t>Mentee group interview</a:t>
            </a:r>
            <a:endParaRPr/>
          </a:p>
          <a:p>
            <a:pPr indent="-298450" lvl="1" marL="914400" rtl="0" algn="l">
              <a:spcBef>
                <a:spcPts val="0"/>
              </a:spcBef>
              <a:spcAft>
                <a:spcPts val="0"/>
              </a:spcAft>
              <a:buSzPts val="1100"/>
              <a:buAutoNum type="alphaLcPeriod"/>
            </a:pPr>
            <a:r>
              <a:rPr lang="en"/>
              <a:t>Mentor interviews via phone/video</a:t>
            </a:r>
            <a:endParaRPr/>
          </a:p>
          <a:p>
            <a:pPr indent="-298450" lvl="1" marL="914400" rtl="0" algn="l">
              <a:spcBef>
                <a:spcPts val="0"/>
              </a:spcBef>
              <a:spcAft>
                <a:spcPts val="0"/>
              </a:spcAft>
              <a:buSzPts val="1100"/>
              <a:buAutoNum type="alphaLcPeriod"/>
            </a:pPr>
            <a:r>
              <a:rPr lang="en"/>
              <a:t>(Melissa)</a:t>
            </a:r>
            <a:endParaRPr/>
          </a:p>
          <a:p>
            <a:pPr indent="-298450" lvl="0" marL="457200" rtl="0" algn="l">
              <a:spcBef>
                <a:spcPts val="0"/>
              </a:spcBef>
              <a:spcAft>
                <a:spcPts val="0"/>
              </a:spcAft>
              <a:buSzPts val="1100"/>
              <a:buAutoNum type="arabicPeriod"/>
            </a:pPr>
            <a:r>
              <a:rPr lang="en"/>
              <a:t>Limitations</a:t>
            </a:r>
            <a:endParaRPr/>
          </a:p>
          <a:p>
            <a:pPr indent="-298450" lvl="1" marL="914400" rtl="0" algn="l">
              <a:spcBef>
                <a:spcPts val="0"/>
              </a:spcBef>
              <a:spcAft>
                <a:spcPts val="0"/>
              </a:spcAft>
              <a:buSzPts val="1100"/>
              <a:buAutoNum type="alphaLcPeriod"/>
            </a:pPr>
            <a:r>
              <a:rPr lang="en"/>
              <a:t>Quick summary from data analysis and practicality viewpoints</a:t>
            </a:r>
            <a:endParaRPr/>
          </a:p>
          <a:p>
            <a:pPr indent="-298450" lvl="1" marL="914400" rtl="0" algn="l">
              <a:spcBef>
                <a:spcPts val="0"/>
              </a:spcBef>
              <a:spcAft>
                <a:spcPts val="0"/>
              </a:spcAft>
              <a:buSzPts val="1100"/>
              <a:buAutoNum type="alphaLcPeriod"/>
            </a:pPr>
            <a:r>
              <a:rPr lang="en"/>
              <a:t>(Melissa)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3abc9a7b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abc9a7b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0" y="783700"/>
            <a:ext cx="9144000" cy="112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3600">
                <a:latin typeface="Merriweather"/>
                <a:ea typeface="Merriweather"/>
                <a:cs typeface="Merriweather"/>
                <a:sym typeface="Merriweather"/>
              </a:rPr>
              <a:t>Formative Evaluation of the </a:t>
            </a:r>
            <a:endParaRPr sz="3600">
              <a:latin typeface="Merriweather"/>
              <a:ea typeface="Merriweather"/>
              <a:cs typeface="Merriweather"/>
              <a:sym typeface="Merriweather"/>
            </a:endParaRPr>
          </a:p>
          <a:p>
            <a:pPr indent="0" lvl="0" marL="0" rtl="0" algn="ctr">
              <a:lnSpc>
                <a:spcPct val="150000"/>
              </a:lnSpc>
              <a:spcBef>
                <a:spcPts val="0"/>
              </a:spcBef>
              <a:spcAft>
                <a:spcPts val="0"/>
              </a:spcAft>
              <a:buNone/>
            </a:pPr>
            <a:r>
              <a:rPr lang="en" sz="3600">
                <a:latin typeface="Merriweather"/>
                <a:ea typeface="Merriweather"/>
                <a:cs typeface="Merriweather"/>
                <a:sym typeface="Merriweather"/>
              </a:rPr>
              <a:t>Vitendo4Africa Mentoring Program</a:t>
            </a:r>
            <a:endParaRPr sz="3600">
              <a:latin typeface="Merriweather"/>
              <a:ea typeface="Merriweather"/>
              <a:cs typeface="Merriweather"/>
              <a:sym typeface="Merriweather"/>
            </a:endParaRPr>
          </a:p>
        </p:txBody>
      </p:sp>
      <p:sp>
        <p:nvSpPr>
          <p:cNvPr id="55" name="Google Shape;55;p13"/>
          <p:cNvSpPr txBox="1"/>
          <p:nvPr/>
        </p:nvSpPr>
        <p:spPr>
          <a:xfrm>
            <a:off x="0" y="2612775"/>
            <a:ext cx="9144000" cy="51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December 6, 2018</a:t>
            </a:r>
            <a:endParaRPr sz="1800"/>
          </a:p>
        </p:txBody>
      </p:sp>
      <p:sp>
        <p:nvSpPr>
          <p:cNvPr id="56" name="Google Shape;56;p13"/>
          <p:cNvSpPr txBox="1"/>
          <p:nvPr/>
        </p:nvSpPr>
        <p:spPr>
          <a:xfrm>
            <a:off x="0" y="3154850"/>
            <a:ext cx="91440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Daniel Ferris</a:t>
            </a:r>
            <a:endParaRPr sz="1800"/>
          </a:p>
          <a:p>
            <a:pPr indent="0" lvl="0" marL="0" rtl="0" algn="ctr">
              <a:spcBef>
                <a:spcPts val="0"/>
              </a:spcBef>
              <a:spcAft>
                <a:spcPts val="0"/>
              </a:spcAft>
              <a:buNone/>
            </a:pPr>
            <a:r>
              <a:rPr lang="en" sz="1800"/>
              <a:t>Jacob Fussell</a:t>
            </a:r>
            <a:endParaRPr sz="1800"/>
          </a:p>
          <a:p>
            <a:pPr indent="0" lvl="0" marL="0" rtl="0" algn="ctr">
              <a:spcBef>
                <a:spcPts val="0"/>
              </a:spcBef>
              <a:spcAft>
                <a:spcPts val="0"/>
              </a:spcAft>
              <a:buNone/>
            </a:pPr>
            <a:r>
              <a:rPr lang="en" sz="1800"/>
              <a:t>Me</a:t>
            </a:r>
            <a:r>
              <a:rPr lang="en" sz="1800"/>
              <a:t>l</a:t>
            </a:r>
            <a:r>
              <a:rPr lang="en" sz="1800"/>
              <a:t>issa Stone</a:t>
            </a:r>
            <a:endParaRPr sz="1800"/>
          </a:p>
          <a:p>
            <a:pPr indent="0" lvl="0" marL="0" rtl="0" algn="ctr">
              <a:spcBef>
                <a:spcPts val="0"/>
              </a:spcBef>
              <a:spcAft>
                <a:spcPts val="0"/>
              </a:spcAft>
              <a:buNone/>
            </a:pPr>
            <a:r>
              <a:rPr lang="en" sz="1800"/>
              <a:t>Malcolm Townes</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Instructor: Nhial Tutlam, Ph.D.</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400">
                <a:solidFill>
                  <a:srgbClr val="000000"/>
                </a:solidFill>
              </a:rPr>
              <a:t>Survey Administration via Qualtrics</a:t>
            </a:r>
            <a:endParaRPr sz="2400">
              <a:solidFill>
                <a:srgbClr val="000000"/>
              </a:solidFill>
            </a:endParaRPr>
          </a:p>
        </p:txBody>
      </p:sp>
      <p:sp>
        <p:nvSpPr>
          <p:cNvPr id="148" name="Google Shape;14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Survey designed and intended to </a:t>
            </a:r>
            <a:r>
              <a:rPr lang="en"/>
              <a:t>complement themes and responses the evaluation team received from interviews and focus group.</a:t>
            </a:r>
            <a:br>
              <a:rPr lang="en"/>
            </a:br>
            <a:endParaRPr/>
          </a:p>
          <a:p>
            <a:pPr indent="-342900" lvl="0" marL="457200" rtl="0" algn="l">
              <a:spcBef>
                <a:spcPts val="0"/>
              </a:spcBef>
              <a:spcAft>
                <a:spcPts val="0"/>
              </a:spcAft>
              <a:buSzPts val="1800"/>
              <a:buChar char="-"/>
            </a:pPr>
            <a:r>
              <a:rPr lang="en"/>
              <a:t>While a comprehensive validated, reliable scale was not available, the survey draws from previous work and tested instruments used to evaluate programs.</a:t>
            </a:r>
            <a:r>
              <a:rPr baseline="30000" lang="en"/>
              <a:t>1</a:t>
            </a:r>
            <a:br>
              <a:rPr lang="en"/>
            </a:br>
            <a:endParaRPr/>
          </a:p>
          <a:p>
            <a:pPr indent="-342900" lvl="0" marL="457200" rtl="0" algn="l">
              <a:spcBef>
                <a:spcPts val="0"/>
              </a:spcBef>
              <a:spcAft>
                <a:spcPts val="0"/>
              </a:spcAft>
              <a:buSzPts val="1800"/>
              <a:buChar char="-"/>
            </a:pPr>
            <a:r>
              <a:rPr lang="en"/>
              <a:t>Peer review and feedback from the software platform improved the survey</a:t>
            </a:r>
            <a:endParaRPr/>
          </a:p>
          <a:p>
            <a:pPr indent="-317500" lvl="1" marL="914400" rtl="0" algn="l">
              <a:spcBef>
                <a:spcPts val="0"/>
              </a:spcBef>
              <a:spcAft>
                <a:spcPts val="0"/>
              </a:spcAft>
              <a:buSzPts val="1400"/>
              <a:buChar char="-"/>
            </a:pPr>
            <a:r>
              <a:rPr lang="en"/>
              <a:t>Mobile-friendly</a:t>
            </a:r>
            <a:endParaRPr/>
          </a:p>
          <a:p>
            <a:pPr indent="-317500" lvl="1" marL="914400" rtl="0" algn="l">
              <a:spcBef>
                <a:spcPts val="0"/>
              </a:spcBef>
              <a:spcAft>
                <a:spcPts val="0"/>
              </a:spcAft>
              <a:buSzPts val="1400"/>
              <a:buChar char="-"/>
            </a:pPr>
            <a:r>
              <a:rPr lang="en"/>
              <a:t>Reduced open-text answers</a:t>
            </a:r>
            <a:endParaRPr/>
          </a:p>
          <a:p>
            <a:pPr indent="-317500" lvl="1" marL="914400" rtl="0" algn="l">
              <a:spcBef>
                <a:spcPts val="0"/>
              </a:spcBef>
              <a:spcAft>
                <a:spcPts val="0"/>
              </a:spcAft>
              <a:buSzPts val="1400"/>
              <a:buChar char="-"/>
            </a:pPr>
            <a:r>
              <a:rPr lang="en"/>
              <a:t>Emphasis on measurable questions using yes/no and likert scales</a:t>
            </a:r>
            <a:endParaRPr/>
          </a:p>
        </p:txBody>
      </p:sp>
      <p:pic>
        <p:nvPicPr>
          <p:cNvPr id="149" name="Google Shape;149;p22"/>
          <p:cNvPicPr preferRelativeResize="0"/>
          <p:nvPr/>
        </p:nvPicPr>
        <p:blipFill>
          <a:blip r:embed="rId3">
            <a:alphaModFix/>
          </a:blip>
          <a:stretch>
            <a:fillRect/>
          </a:stretch>
        </p:blipFill>
        <p:spPr>
          <a:xfrm>
            <a:off x="6971550" y="123424"/>
            <a:ext cx="2030650" cy="1142950"/>
          </a:xfrm>
          <a:prstGeom prst="rect">
            <a:avLst/>
          </a:prstGeom>
          <a:noFill/>
          <a:ln>
            <a:noFill/>
          </a:ln>
        </p:spPr>
      </p:pic>
      <p:sp>
        <p:nvSpPr>
          <p:cNvPr id="150" name="Google Shape;150;p22"/>
          <p:cNvSpPr txBox="1"/>
          <p:nvPr/>
        </p:nvSpPr>
        <p:spPr>
          <a:xfrm>
            <a:off x="327800" y="4545750"/>
            <a:ext cx="8091300" cy="5421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1000"/>
              </a:spcAft>
              <a:buNone/>
            </a:pPr>
            <a:r>
              <a:rPr baseline="30000" lang="en" sz="1600"/>
              <a:t>1</a:t>
            </a:r>
            <a:r>
              <a:rPr baseline="30000" lang="en" sz="1600"/>
              <a:t> Rhodes, J., Reddy, R., Roffman, J., &amp; Grossman, J. (2005). Promoting successful youth mentoring relationships: A preliminary screening questionnaire. </a:t>
            </a:r>
            <a:r>
              <a:rPr baseline="30000" i="1" lang="en" sz="1600"/>
              <a:t>Journal of Primary Prevention</a:t>
            </a:r>
            <a:r>
              <a:rPr baseline="30000" lang="en" sz="1600"/>
              <a:t> 26: 147-168. </a:t>
            </a:r>
            <a:endParaRPr baseline="30000"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156" name="Google Shape;156;p23"/>
          <p:cNvSpPr txBox="1"/>
          <p:nvPr>
            <p:ph idx="1" type="body"/>
          </p:nvPr>
        </p:nvSpPr>
        <p:spPr>
          <a:xfrm>
            <a:off x="311700" y="1152475"/>
            <a:ext cx="552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Response rate</a:t>
            </a:r>
            <a:endParaRPr/>
          </a:p>
          <a:p>
            <a:pPr indent="-317500" lvl="1" marL="914400" rtl="0" algn="l">
              <a:spcBef>
                <a:spcPts val="0"/>
              </a:spcBef>
              <a:spcAft>
                <a:spcPts val="0"/>
              </a:spcAft>
              <a:buSzPts val="1400"/>
              <a:buChar char="○"/>
            </a:pPr>
            <a:r>
              <a:rPr lang="en"/>
              <a:t>Low rate of response via Qualtrics survey</a:t>
            </a:r>
            <a:endParaRPr/>
          </a:p>
          <a:p>
            <a:pPr indent="-317500" lvl="1" marL="914400" rtl="0" algn="l">
              <a:spcBef>
                <a:spcPts val="0"/>
              </a:spcBef>
              <a:spcAft>
                <a:spcPts val="0"/>
              </a:spcAft>
              <a:buSzPts val="1400"/>
              <a:buChar char="○"/>
            </a:pPr>
            <a:r>
              <a:rPr lang="en"/>
              <a:t>Only some mentees able to provide experience during group session</a:t>
            </a:r>
            <a:endParaRPr/>
          </a:p>
          <a:p>
            <a:pPr indent="-342900" lvl="0" marL="457200" rtl="0" algn="l">
              <a:spcBef>
                <a:spcPts val="0"/>
              </a:spcBef>
              <a:spcAft>
                <a:spcPts val="0"/>
              </a:spcAft>
              <a:buSzPts val="1800"/>
              <a:buChar char="●"/>
            </a:pPr>
            <a:r>
              <a:rPr lang="en"/>
              <a:t>Forced binary responses</a:t>
            </a:r>
            <a:endParaRPr/>
          </a:p>
          <a:p>
            <a:pPr indent="-317500" lvl="1" marL="914400" rtl="0" algn="l">
              <a:spcBef>
                <a:spcPts val="0"/>
              </a:spcBef>
              <a:spcAft>
                <a:spcPts val="0"/>
              </a:spcAft>
              <a:buSzPts val="1400"/>
              <a:buChar char="○"/>
            </a:pPr>
            <a:r>
              <a:rPr lang="en"/>
              <a:t>Many questionnaire items would improve from in depth, qualitative responses, but binary (yes/no) responses were necessary for manageable analyses.</a:t>
            </a:r>
            <a:endParaRPr/>
          </a:p>
          <a:p>
            <a:pPr indent="-342900" lvl="0" marL="457200" rtl="0" algn="l">
              <a:spcBef>
                <a:spcPts val="0"/>
              </a:spcBef>
              <a:spcAft>
                <a:spcPts val="0"/>
              </a:spcAft>
              <a:buSzPts val="1800"/>
              <a:buChar char="●"/>
            </a:pPr>
            <a:r>
              <a:rPr lang="en"/>
              <a:t>Qualitative responses may not represent all mentors/mentees</a:t>
            </a:r>
            <a:endParaRPr/>
          </a:p>
          <a:p>
            <a:pPr indent="0" lvl="0" marL="0" rtl="0" algn="l">
              <a:spcBef>
                <a:spcPts val="1600"/>
              </a:spcBef>
              <a:spcAft>
                <a:spcPts val="1600"/>
              </a:spcAft>
              <a:buNone/>
            </a:pPr>
            <a:r>
              <a:t/>
            </a:r>
            <a:endParaRPr/>
          </a:p>
        </p:txBody>
      </p:sp>
      <p:pic>
        <p:nvPicPr>
          <p:cNvPr id="157" name="Google Shape;157;p23"/>
          <p:cNvPicPr preferRelativeResize="0"/>
          <p:nvPr/>
        </p:nvPicPr>
        <p:blipFill>
          <a:blip r:embed="rId3">
            <a:alphaModFix/>
          </a:blip>
          <a:stretch>
            <a:fillRect/>
          </a:stretch>
        </p:blipFill>
        <p:spPr>
          <a:xfrm>
            <a:off x="6348675" y="915997"/>
            <a:ext cx="2483626" cy="3311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nvSpPr>
        <p:spPr>
          <a:xfrm>
            <a:off x="36575" y="1371600"/>
            <a:ext cx="9111600" cy="583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600">
                <a:latin typeface="Merriweather"/>
                <a:ea typeface="Merriweather"/>
                <a:cs typeface="Merriweather"/>
                <a:sym typeface="Merriweather"/>
              </a:rPr>
              <a:t>Evaluation Findings </a:t>
            </a:r>
            <a:endParaRPr sz="3600">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100"/>
              <a:buFont typeface="Arial"/>
              <a:buNone/>
            </a:pPr>
            <a:r>
              <a:rPr lang="en" sz="3600">
                <a:latin typeface="Merriweather"/>
                <a:ea typeface="Merriweather"/>
                <a:cs typeface="Merriweather"/>
                <a:sym typeface="Merriweather"/>
              </a:rPr>
              <a:t>and Observations</a:t>
            </a:r>
            <a:endParaRPr sz="3600">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Survey Results </a:t>
            </a:r>
            <a:endParaRPr/>
          </a:p>
        </p:txBody>
      </p:sp>
      <p:pic>
        <p:nvPicPr>
          <p:cNvPr id="168" name="Google Shape;168;p25"/>
          <p:cNvPicPr preferRelativeResize="0"/>
          <p:nvPr/>
        </p:nvPicPr>
        <p:blipFill>
          <a:blip r:embed="rId3">
            <a:alphaModFix/>
          </a:blip>
          <a:stretch>
            <a:fillRect/>
          </a:stretch>
        </p:blipFill>
        <p:spPr>
          <a:xfrm>
            <a:off x="152400" y="1170125"/>
            <a:ext cx="8524875" cy="253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6"/>
          <p:cNvPicPr preferRelativeResize="0"/>
          <p:nvPr/>
        </p:nvPicPr>
        <p:blipFill>
          <a:blip r:embed="rId3">
            <a:alphaModFix/>
          </a:blip>
          <a:stretch>
            <a:fillRect/>
          </a:stretch>
        </p:blipFill>
        <p:spPr>
          <a:xfrm>
            <a:off x="333375" y="0"/>
            <a:ext cx="8477250" cy="2281400"/>
          </a:xfrm>
          <a:prstGeom prst="rect">
            <a:avLst/>
          </a:prstGeom>
          <a:noFill/>
          <a:ln>
            <a:noFill/>
          </a:ln>
        </p:spPr>
      </p:pic>
      <p:pic>
        <p:nvPicPr>
          <p:cNvPr id="174" name="Google Shape;174;p26"/>
          <p:cNvPicPr preferRelativeResize="0"/>
          <p:nvPr/>
        </p:nvPicPr>
        <p:blipFill>
          <a:blip r:embed="rId4">
            <a:alphaModFix/>
          </a:blip>
          <a:stretch>
            <a:fillRect/>
          </a:stretch>
        </p:blipFill>
        <p:spPr>
          <a:xfrm>
            <a:off x="333375" y="2470600"/>
            <a:ext cx="8477250" cy="249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7"/>
          <p:cNvPicPr preferRelativeResize="0"/>
          <p:nvPr/>
        </p:nvPicPr>
        <p:blipFill>
          <a:blip r:embed="rId3">
            <a:alphaModFix/>
          </a:blip>
          <a:stretch>
            <a:fillRect/>
          </a:stretch>
        </p:blipFill>
        <p:spPr>
          <a:xfrm>
            <a:off x="311700" y="112825"/>
            <a:ext cx="7691601" cy="4906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28"/>
          <p:cNvPicPr preferRelativeResize="0"/>
          <p:nvPr/>
        </p:nvPicPr>
        <p:blipFill>
          <a:blip r:embed="rId3">
            <a:alphaModFix/>
          </a:blip>
          <a:stretch>
            <a:fillRect/>
          </a:stretch>
        </p:blipFill>
        <p:spPr>
          <a:xfrm>
            <a:off x="0" y="738700"/>
            <a:ext cx="4360425" cy="4305225"/>
          </a:xfrm>
          <a:prstGeom prst="rect">
            <a:avLst/>
          </a:prstGeom>
          <a:noFill/>
          <a:ln>
            <a:noFill/>
          </a:ln>
        </p:spPr>
      </p:pic>
      <p:pic>
        <p:nvPicPr>
          <p:cNvPr id="185" name="Google Shape;185;p28"/>
          <p:cNvPicPr preferRelativeResize="0"/>
          <p:nvPr/>
        </p:nvPicPr>
        <p:blipFill>
          <a:blip r:embed="rId4">
            <a:alphaModFix/>
          </a:blip>
          <a:stretch>
            <a:fillRect/>
          </a:stretch>
        </p:blipFill>
        <p:spPr>
          <a:xfrm>
            <a:off x="4572000" y="956700"/>
            <a:ext cx="4572001" cy="637760"/>
          </a:xfrm>
          <a:prstGeom prst="rect">
            <a:avLst/>
          </a:prstGeom>
          <a:noFill/>
          <a:ln>
            <a:noFill/>
          </a:ln>
        </p:spPr>
      </p:pic>
      <p:pic>
        <p:nvPicPr>
          <p:cNvPr id="186" name="Google Shape;186;p28"/>
          <p:cNvPicPr preferRelativeResize="0"/>
          <p:nvPr/>
        </p:nvPicPr>
        <p:blipFill>
          <a:blip r:embed="rId5">
            <a:alphaModFix/>
          </a:blip>
          <a:stretch>
            <a:fillRect/>
          </a:stretch>
        </p:blipFill>
        <p:spPr>
          <a:xfrm>
            <a:off x="4360430" y="2186412"/>
            <a:ext cx="4572000" cy="2857513"/>
          </a:xfrm>
          <a:prstGeom prst="rect">
            <a:avLst/>
          </a:prstGeom>
          <a:noFill/>
          <a:ln>
            <a:noFill/>
          </a:ln>
        </p:spPr>
      </p:pic>
      <p:sp>
        <p:nvSpPr>
          <p:cNvPr id="187" name="Google Shape;187;p28"/>
          <p:cNvSpPr txBox="1"/>
          <p:nvPr/>
        </p:nvSpPr>
        <p:spPr>
          <a:xfrm>
            <a:off x="1591463" y="223600"/>
            <a:ext cx="1177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MENTORS</a:t>
            </a:r>
            <a:endParaRPr/>
          </a:p>
        </p:txBody>
      </p:sp>
      <p:sp>
        <p:nvSpPr>
          <p:cNvPr id="188" name="Google Shape;188;p28"/>
          <p:cNvSpPr txBox="1"/>
          <p:nvPr/>
        </p:nvSpPr>
        <p:spPr>
          <a:xfrm>
            <a:off x="6057663" y="223600"/>
            <a:ext cx="1177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MENTEES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9"/>
          <p:cNvPicPr preferRelativeResize="0"/>
          <p:nvPr/>
        </p:nvPicPr>
        <p:blipFill>
          <a:blip r:embed="rId3">
            <a:alphaModFix/>
          </a:blip>
          <a:stretch>
            <a:fillRect/>
          </a:stretch>
        </p:blipFill>
        <p:spPr>
          <a:xfrm>
            <a:off x="152400" y="152400"/>
            <a:ext cx="8991601" cy="34349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0"/>
          <p:cNvPicPr preferRelativeResize="0"/>
          <p:nvPr/>
        </p:nvPicPr>
        <p:blipFill>
          <a:blip r:embed="rId3">
            <a:alphaModFix/>
          </a:blip>
          <a:stretch>
            <a:fillRect/>
          </a:stretch>
        </p:blipFill>
        <p:spPr>
          <a:xfrm>
            <a:off x="309550" y="269363"/>
            <a:ext cx="8524875" cy="3648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1"/>
          <p:cNvPicPr preferRelativeResize="0"/>
          <p:nvPr/>
        </p:nvPicPr>
        <p:blipFill>
          <a:blip r:embed="rId3">
            <a:alphaModFix/>
          </a:blip>
          <a:stretch>
            <a:fillRect/>
          </a:stretch>
        </p:blipFill>
        <p:spPr>
          <a:xfrm>
            <a:off x="530950" y="0"/>
            <a:ext cx="7929700" cy="2405650"/>
          </a:xfrm>
          <a:prstGeom prst="rect">
            <a:avLst/>
          </a:prstGeom>
          <a:noFill/>
          <a:ln>
            <a:noFill/>
          </a:ln>
        </p:spPr>
      </p:pic>
      <p:pic>
        <p:nvPicPr>
          <p:cNvPr id="205" name="Google Shape;205;p31"/>
          <p:cNvPicPr preferRelativeResize="0"/>
          <p:nvPr/>
        </p:nvPicPr>
        <p:blipFill>
          <a:blip r:embed="rId4">
            <a:alphaModFix/>
          </a:blip>
          <a:stretch>
            <a:fillRect/>
          </a:stretch>
        </p:blipFill>
        <p:spPr>
          <a:xfrm>
            <a:off x="683350" y="2704575"/>
            <a:ext cx="7777301" cy="2231350"/>
          </a:xfrm>
          <a:prstGeom prst="rect">
            <a:avLst/>
          </a:prstGeom>
          <a:noFill/>
          <a:ln>
            <a:noFill/>
          </a:ln>
        </p:spPr>
      </p:pic>
      <p:sp>
        <p:nvSpPr>
          <p:cNvPr id="206" name="Google Shape;206;p31"/>
          <p:cNvSpPr/>
          <p:nvPr/>
        </p:nvSpPr>
        <p:spPr>
          <a:xfrm>
            <a:off x="1093650" y="3898225"/>
            <a:ext cx="1624200" cy="20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nvSpPr>
        <p:spPr>
          <a:xfrm>
            <a:off x="36575" y="1371600"/>
            <a:ext cx="9111600" cy="583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lang="en" sz="3600">
                <a:latin typeface="Merriweather"/>
                <a:ea typeface="Merriweather"/>
                <a:cs typeface="Merriweather"/>
                <a:sym typeface="Merriweather"/>
              </a:rPr>
              <a:t>Background and Objective</a:t>
            </a:r>
            <a:endParaRPr sz="3600">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2"/>
          <p:cNvPicPr preferRelativeResize="0"/>
          <p:nvPr/>
        </p:nvPicPr>
        <p:blipFill>
          <a:blip r:embed="rId3">
            <a:alphaModFix/>
          </a:blip>
          <a:stretch>
            <a:fillRect/>
          </a:stretch>
        </p:blipFill>
        <p:spPr>
          <a:xfrm>
            <a:off x="4364300" y="228600"/>
            <a:ext cx="4779699" cy="2501374"/>
          </a:xfrm>
          <a:prstGeom prst="rect">
            <a:avLst/>
          </a:prstGeom>
          <a:noFill/>
          <a:ln>
            <a:noFill/>
          </a:ln>
        </p:spPr>
      </p:pic>
      <p:sp>
        <p:nvSpPr>
          <p:cNvPr id="212" name="Google Shape;212;p32"/>
          <p:cNvSpPr txBox="1"/>
          <p:nvPr>
            <p:ph type="title"/>
          </p:nvPr>
        </p:nvSpPr>
        <p:spPr>
          <a:xfrm>
            <a:off x="311700" y="22845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Orientation and End-of-Year Activity</a:t>
            </a:r>
            <a:endParaRPr sz="2400">
              <a:solidFill>
                <a:srgbClr val="000000"/>
              </a:solidFill>
            </a:endParaRPr>
          </a:p>
        </p:txBody>
      </p:sp>
      <p:sp>
        <p:nvSpPr>
          <p:cNvPr id="213" name="Google Shape;213;p32"/>
          <p:cNvSpPr txBox="1"/>
          <p:nvPr>
            <p:ph idx="1" type="body"/>
          </p:nvPr>
        </p:nvSpPr>
        <p:spPr>
          <a:xfrm>
            <a:off x="311700" y="979200"/>
            <a:ext cx="5156700" cy="411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For the individuals who participated, they felt that the activities added value to the program, their mentor/mentee relationships, </a:t>
            </a:r>
            <a:br>
              <a:rPr lang="en" sz="2400"/>
            </a:br>
            <a:r>
              <a:rPr lang="en" sz="2400"/>
              <a:t>and increased their </a:t>
            </a:r>
            <a:br>
              <a:rPr lang="en" sz="2400"/>
            </a:br>
            <a:r>
              <a:rPr lang="en" sz="2400"/>
              <a:t>confidence in the program. </a:t>
            </a:r>
            <a:endParaRPr sz="2400"/>
          </a:p>
        </p:txBody>
      </p:sp>
      <p:pic>
        <p:nvPicPr>
          <p:cNvPr id="214" name="Google Shape;214;p32"/>
          <p:cNvPicPr preferRelativeResize="0"/>
          <p:nvPr/>
        </p:nvPicPr>
        <p:blipFill>
          <a:blip r:embed="rId4">
            <a:alphaModFix/>
          </a:blip>
          <a:stretch>
            <a:fillRect/>
          </a:stretch>
        </p:blipFill>
        <p:spPr>
          <a:xfrm>
            <a:off x="4696975" y="3021424"/>
            <a:ext cx="3370800" cy="1896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3"/>
          <p:cNvPicPr preferRelativeResize="0"/>
          <p:nvPr/>
        </p:nvPicPr>
        <p:blipFill>
          <a:blip r:embed="rId3">
            <a:alphaModFix/>
          </a:blip>
          <a:stretch>
            <a:fillRect/>
          </a:stretch>
        </p:blipFill>
        <p:spPr>
          <a:xfrm>
            <a:off x="309550" y="366600"/>
            <a:ext cx="8524875" cy="2533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5" name="Google Shape;225;p34"/>
          <p:cNvPicPr preferRelativeResize="0"/>
          <p:nvPr/>
        </p:nvPicPr>
        <p:blipFill rotWithShape="1">
          <a:blip r:embed="rId3">
            <a:alphaModFix/>
          </a:blip>
          <a:srcRect b="0" l="0" r="0" t="1777"/>
          <a:stretch/>
        </p:blipFill>
        <p:spPr>
          <a:xfrm>
            <a:off x="0" y="518475"/>
            <a:ext cx="9144000" cy="4064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nvSpPr>
        <p:spPr>
          <a:xfrm>
            <a:off x="36575" y="1371600"/>
            <a:ext cx="9111600" cy="583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3600">
                <a:latin typeface="Merriweather"/>
                <a:ea typeface="Merriweather"/>
                <a:cs typeface="Merriweather"/>
                <a:sym typeface="Merriweather"/>
              </a:rPr>
              <a:t>Qualitative Evaluation</a:t>
            </a:r>
            <a:br>
              <a:rPr lang="en" sz="3600">
                <a:latin typeface="Merriweather"/>
                <a:ea typeface="Merriweather"/>
                <a:cs typeface="Merriweather"/>
                <a:sym typeface="Merriweather"/>
              </a:rPr>
            </a:br>
            <a:r>
              <a:rPr lang="en" sz="3600">
                <a:latin typeface="Merriweather"/>
                <a:ea typeface="Merriweather"/>
                <a:cs typeface="Merriweather"/>
                <a:sym typeface="Merriweather"/>
              </a:rPr>
              <a:t>Summary &amp; Analyses</a:t>
            </a:r>
            <a:endParaRPr sz="3600">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36"/>
          <p:cNvPicPr preferRelativeResize="0"/>
          <p:nvPr/>
        </p:nvPicPr>
        <p:blipFill rotWithShape="1">
          <a:blip r:embed="rId3">
            <a:alphaModFix/>
          </a:blip>
          <a:srcRect b="11480" l="22887" r="16802" t="0"/>
          <a:stretch/>
        </p:blipFill>
        <p:spPr>
          <a:xfrm>
            <a:off x="6094108" y="1017725"/>
            <a:ext cx="2813443" cy="2322900"/>
          </a:xfrm>
          <a:prstGeom prst="rect">
            <a:avLst/>
          </a:prstGeom>
          <a:noFill/>
          <a:ln>
            <a:noFill/>
          </a:ln>
        </p:spPr>
      </p:pic>
      <p:sp>
        <p:nvSpPr>
          <p:cNvPr id="236" name="Google Shape;236;p36"/>
          <p:cNvSpPr txBox="1"/>
          <p:nvPr>
            <p:ph type="title"/>
          </p:nvPr>
        </p:nvSpPr>
        <p:spPr>
          <a:xfrm>
            <a:off x="311700" y="445025"/>
            <a:ext cx="784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Qualitative Response Analyses</a:t>
            </a:r>
            <a:endParaRPr/>
          </a:p>
        </p:txBody>
      </p:sp>
      <p:sp>
        <p:nvSpPr>
          <p:cNvPr id="237" name="Google Shape;237;p36"/>
          <p:cNvSpPr txBox="1"/>
          <p:nvPr>
            <p:ph idx="1" type="body"/>
          </p:nvPr>
        </p:nvSpPr>
        <p:spPr>
          <a:xfrm>
            <a:off x="311700" y="1152475"/>
            <a:ext cx="8520600" cy="382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sets of group interviews conducted for                                         qualitative analyses</a:t>
            </a:r>
            <a:endParaRPr/>
          </a:p>
          <a:p>
            <a:pPr indent="-317500" lvl="1" marL="914400" rtl="0" algn="l">
              <a:spcBef>
                <a:spcPts val="0"/>
              </a:spcBef>
              <a:spcAft>
                <a:spcPts val="0"/>
              </a:spcAft>
              <a:buSzPts val="1400"/>
              <a:buChar char="○"/>
            </a:pPr>
            <a:r>
              <a:rPr lang="en"/>
              <a:t>Phone interviews with mentors</a:t>
            </a:r>
            <a:endParaRPr/>
          </a:p>
          <a:p>
            <a:pPr indent="-317500" lvl="1" marL="914400" rtl="0" algn="l">
              <a:spcBef>
                <a:spcPts val="0"/>
              </a:spcBef>
              <a:spcAft>
                <a:spcPts val="0"/>
              </a:spcAft>
              <a:buSzPts val="1400"/>
              <a:buChar char="○"/>
            </a:pPr>
            <a:r>
              <a:rPr lang="en"/>
              <a:t>In-person group interview with mentees</a:t>
            </a:r>
            <a:endParaRPr/>
          </a:p>
          <a:p>
            <a:pPr indent="-342900" lvl="0" marL="457200" rtl="0" algn="l">
              <a:spcBef>
                <a:spcPts val="0"/>
              </a:spcBef>
              <a:spcAft>
                <a:spcPts val="0"/>
              </a:spcAft>
              <a:buSzPts val="1800"/>
              <a:buChar char="●"/>
            </a:pPr>
            <a:r>
              <a:rPr lang="en"/>
              <a:t>Analyses focussed on</a:t>
            </a:r>
            <a:endParaRPr/>
          </a:p>
          <a:p>
            <a:pPr indent="-317500" lvl="1" marL="914400" rtl="0" algn="l">
              <a:spcBef>
                <a:spcPts val="0"/>
              </a:spcBef>
              <a:spcAft>
                <a:spcPts val="0"/>
              </a:spcAft>
              <a:buSzPts val="1400"/>
              <a:buChar char="○"/>
            </a:pPr>
            <a:r>
              <a:rPr lang="en"/>
              <a:t>General themes and quantity of similar responses</a:t>
            </a:r>
            <a:endParaRPr/>
          </a:p>
          <a:p>
            <a:pPr indent="-317500" lvl="1" marL="914400" rtl="0" algn="l">
              <a:spcBef>
                <a:spcPts val="0"/>
              </a:spcBef>
              <a:spcAft>
                <a:spcPts val="0"/>
              </a:spcAft>
              <a:buSzPts val="1400"/>
              <a:buChar char="○"/>
            </a:pPr>
            <a:r>
              <a:rPr lang="en"/>
              <a:t>Unique insights and experiences</a:t>
            </a:r>
            <a:endParaRPr/>
          </a:p>
          <a:p>
            <a:pPr indent="0" lvl="0" marL="0" rtl="0" algn="l">
              <a:spcBef>
                <a:spcPts val="1600"/>
              </a:spcBef>
              <a:spcAft>
                <a:spcPts val="0"/>
              </a:spcAft>
              <a:buNone/>
            </a:pPr>
            <a:r>
              <a:rPr lang="en"/>
              <a:t>Why gather qualitative data?</a:t>
            </a:r>
            <a:endParaRPr/>
          </a:p>
          <a:p>
            <a:pPr indent="0" lvl="0" marL="457200" rtl="0" algn="l">
              <a:spcBef>
                <a:spcPts val="1600"/>
              </a:spcBef>
              <a:spcAft>
                <a:spcPts val="1600"/>
              </a:spcAft>
              <a:buNone/>
            </a:pPr>
            <a:r>
              <a:rPr lang="en" sz="1600"/>
              <a:t>Quantitative (statistical) data can explain general trends, but qualitative data from open ended responses gives us an idea about </a:t>
            </a:r>
            <a:r>
              <a:rPr i="1" lang="en" sz="1600"/>
              <a:t>why</a:t>
            </a:r>
            <a:r>
              <a:rPr lang="en" sz="1600"/>
              <a:t> trends may be occurring in the program and possible insight into problems and solutions.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Mentor Phone Interviews</a:t>
            </a:r>
            <a:endParaRPr/>
          </a:p>
        </p:txBody>
      </p:sp>
      <p:sp>
        <p:nvSpPr>
          <p:cNvPr id="243" name="Google Shape;24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General Themes:</a:t>
            </a:r>
            <a:endParaRPr b="1"/>
          </a:p>
          <a:p>
            <a:pPr indent="-342900" lvl="0" marL="457200" rtl="0" algn="l">
              <a:spcBef>
                <a:spcPts val="1600"/>
              </a:spcBef>
              <a:spcAft>
                <a:spcPts val="0"/>
              </a:spcAft>
              <a:buSzPts val="1800"/>
              <a:buChar char="●"/>
            </a:pPr>
            <a:r>
              <a:rPr lang="en"/>
              <a:t>“Feel like I’m making a difference.”</a:t>
            </a:r>
            <a:endParaRPr/>
          </a:p>
          <a:p>
            <a:pPr indent="-342900" lvl="0" marL="457200" rtl="0" algn="l">
              <a:spcBef>
                <a:spcPts val="0"/>
              </a:spcBef>
              <a:spcAft>
                <a:spcPts val="0"/>
              </a:spcAft>
              <a:buSzPts val="1800"/>
              <a:buChar char="●"/>
            </a:pPr>
            <a:r>
              <a:rPr lang="en"/>
              <a:t>Confidence in program</a:t>
            </a:r>
            <a:endParaRPr/>
          </a:p>
          <a:p>
            <a:pPr indent="-342900" lvl="0" marL="457200" rtl="0" algn="l">
              <a:spcBef>
                <a:spcPts val="0"/>
              </a:spcBef>
              <a:spcAft>
                <a:spcPts val="0"/>
              </a:spcAft>
              <a:buSzPts val="1800"/>
              <a:buChar char="●"/>
            </a:pPr>
            <a:r>
              <a:rPr lang="en"/>
              <a:t>Program success in providing guidance and tools</a:t>
            </a:r>
            <a:endParaRPr/>
          </a:p>
          <a:p>
            <a:pPr indent="-342900" lvl="0" marL="457200" rtl="0" algn="l">
              <a:spcBef>
                <a:spcPts val="0"/>
              </a:spcBef>
              <a:spcAft>
                <a:spcPts val="0"/>
              </a:spcAft>
              <a:buSzPts val="1800"/>
              <a:buChar char="●"/>
            </a:pPr>
            <a:r>
              <a:rPr lang="en"/>
              <a:t>Meet with mentees ~1 per month</a:t>
            </a:r>
            <a:endParaRPr/>
          </a:p>
          <a:p>
            <a:pPr indent="-342900" lvl="0" marL="457200" rtl="0" algn="l">
              <a:spcBef>
                <a:spcPts val="0"/>
              </a:spcBef>
              <a:spcAft>
                <a:spcPts val="0"/>
              </a:spcAft>
              <a:buSzPts val="1800"/>
              <a:buChar char="●"/>
            </a:pPr>
            <a:r>
              <a:rPr lang="en"/>
              <a:t>Average 2-3 mentees who are well matched to mentor</a:t>
            </a:r>
            <a:endParaRPr/>
          </a:p>
          <a:p>
            <a:pPr indent="-342900" lvl="0" marL="457200" rtl="0" algn="l">
              <a:spcBef>
                <a:spcPts val="0"/>
              </a:spcBef>
              <a:spcAft>
                <a:spcPts val="0"/>
              </a:spcAft>
              <a:buSzPts val="1800"/>
              <a:buChar char="●"/>
            </a:pPr>
            <a:r>
              <a:rPr lang="en"/>
              <a:t>Would like to see program expansion in future</a:t>
            </a:r>
            <a:endParaRPr/>
          </a:p>
          <a:p>
            <a:pPr indent="-342900" lvl="0" marL="457200" rtl="0" algn="l">
              <a:spcBef>
                <a:spcPts val="0"/>
              </a:spcBef>
              <a:spcAft>
                <a:spcPts val="0"/>
              </a:spcAft>
              <a:buSzPts val="1800"/>
              <a:buChar char="●"/>
            </a:pPr>
            <a:r>
              <a:rPr lang="en"/>
              <a:t>Would like greater representation from jobs outside of white collar professional</a:t>
            </a:r>
            <a:endParaRPr/>
          </a:p>
          <a:p>
            <a:pPr indent="-342900" lvl="0" marL="457200" rtl="0" algn="l">
              <a:spcBef>
                <a:spcPts val="0"/>
              </a:spcBef>
              <a:spcAft>
                <a:spcPts val="0"/>
              </a:spcAft>
              <a:buSzPts val="1800"/>
              <a:buChar char="●"/>
            </a:pPr>
            <a:r>
              <a:rPr lang="en"/>
              <a:t>Greater need for parental involvement or education of parents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Mentor Phone Interviews</a:t>
            </a:r>
            <a:endParaRPr/>
          </a:p>
        </p:txBody>
      </p:sp>
      <p:sp>
        <p:nvSpPr>
          <p:cNvPr id="249" name="Google Shape;249;p38"/>
          <p:cNvSpPr txBox="1"/>
          <p:nvPr>
            <p:ph idx="1" type="body"/>
          </p:nvPr>
        </p:nvSpPr>
        <p:spPr>
          <a:xfrm>
            <a:off x="311700" y="915975"/>
            <a:ext cx="8520600" cy="42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Unique Insights on Various Topics Regarding:</a:t>
            </a:r>
            <a:endParaRPr b="1"/>
          </a:p>
          <a:p>
            <a:pPr indent="-342900" lvl="0" marL="457200" rtl="0" algn="l">
              <a:spcBef>
                <a:spcPts val="1600"/>
              </a:spcBef>
              <a:spcAft>
                <a:spcPts val="0"/>
              </a:spcAft>
              <a:buSzPts val="1800"/>
              <a:buChar char="●"/>
            </a:pPr>
            <a:r>
              <a:rPr lang="en"/>
              <a:t>Parent involvement:</a:t>
            </a:r>
            <a:endParaRPr/>
          </a:p>
          <a:p>
            <a:pPr indent="-317500" lvl="1" marL="914400" rtl="0" algn="l">
              <a:spcBef>
                <a:spcPts val="0"/>
              </a:spcBef>
              <a:spcAft>
                <a:spcPts val="0"/>
              </a:spcAft>
              <a:buSzPts val="1400"/>
              <a:buChar char="○"/>
            </a:pPr>
            <a:r>
              <a:rPr lang="en"/>
              <a:t>Would like to see parents involved from the beginning and at more meetings.</a:t>
            </a:r>
            <a:endParaRPr/>
          </a:p>
          <a:p>
            <a:pPr indent="-317500" lvl="1" marL="914400" rtl="0" algn="l">
              <a:spcBef>
                <a:spcPts val="0"/>
              </a:spcBef>
              <a:spcAft>
                <a:spcPts val="0"/>
              </a:spcAft>
              <a:buSzPts val="1400"/>
              <a:buChar char="○"/>
            </a:pPr>
            <a:r>
              <a:rPr lang="en"/>
              <a:t>Would be wary of parents giving conflicting information from mentors and would want parents to receive education or informational sessions.</a:t>
            </a:r>
            <a:endParaRPr/>
          </a:p>
          <a:p>
            <a:pPr indent="-317500" lvl="1" marL="914400" rtl="0" algn="l">
              <a:spcBef>
                <a:spcPts val="0"/>
              </a:spcBef>
              <a:spcAft>
                <a:spcPts val="0"/>
              </a:spcAft>
              <a:buSzPts val="1400"/>
              <a:buChar char="○"/>
            </a:pPr>
            <a:r>
              <a:rPr lang="en"/>
              <a:t>Would like parents to receive information about college application process.</a:t>
            </a:r>
            <a:endParaRPr/>
          </a:p>
          <a:p>
            <a:pPr indent="-342900" lvl="0" marL="457200" rtl="0" algn="l">
              <a:spcBef>
                <a:spcPts val="0"/>
              </a:spcBef>
              <a:spcAft>
                <a:spcPts val="0"/>
              </a:spcAft>
              <a:buSzPts val="1800"/>
              <a:buChar char="●"/>
            </a:pPr>
            <a:r>
              <a:rPr lang="en"/>
              <a:t>Meeting with mentees:</a:t>
            </a:r>
            <a:endParaRPr/>
          </a:p>
          <a:p>
            <a:pPr indent="-317500" lvl="1" marL="914400" rtl="0" algn="l">
              <a:spcBef>
                <a:spcPts val="0"/>
              </a:spcBef>
              <a:spcAft>
                <a:spcPts val="0"/>
              </a:spcAft>
              <a:buSzPts val="1400"/>
              <a:buChar char="○"/>
            </a:pPr>
            <a:r>
              <a:rPr lang="en"/>
              <a:t>Meetings occur once per month at most and are arranged via text when convenient; usually occur in conjunction with planned monthly meeting and are professional.</a:t>
            </a:r>
            <a:endParaRPr/>
          </a:p>
          <a:p>
            <a:pPr indent="-317500" lvl="1" marL="914400" rtl="0" algn="l">
              <a:spcBef>
                <a:spcPts val="0"/>
              </a:spcBef>
              <a:spcAft>
                <a:spcPts val="0"/>
              </a:spcAft>
              <a:buSzPts val="1400"/>
              <a:buChar char="○"/>
            </a:pPr>
            <a:r>
              <a:rPr lang="en"/>
              <a:t>Meetings occur frequently and also include personal phone calls and texts almost daily to maintain contact beyond just professional ties.</a:t>
            </a:r>
            <a:endParaRPr/>
          </a:p>
          <a:p>
            <a:pPr indent="-342900" lvl="0" marL="457200" rtl="0" algn="l">
              <a:spcBef>
                <a:spcPts val="0"/>
              </a:spcBef>
              <a:spcAft>
                <a:spcPts val="0"/>
              </a:spcAft>
              <a:buSzPts val="1800"/>
              <a:buChar char="●"/>
            </a:pPr>
            <a:r>
              <a:rPr lang="en"/>
              <a:t>Rapport with mentees:</a:t>
            </a:r>
            <a:endParaRPr/>
          </a:p>
          <a:p>
            <a:pPr indent="-317500" lvl="1" marL="914400" rtl="0" algn="l">
              <a:spcBef>
                <a:spcPts val="0"/>
              </a:spcBef>
              <a:spcAft>
                <a:spcPts val="0"/>
              </a:spcAft>
              <a:buSzPts val="1400"/>
              <a:buChar char="○"/>
            </a:pPr>
            <a:r>
              <a:rPr lang="en"/>
              <a:t>Difficult building rapport due to age difference.</a:t>
            </a:r>
            <a:endParaRPr/>
          </a:p>
          <a:p>
            <a:pPr indent="-317500" lvl="1" marL="914400" rtl="0" algn="l">
              <a:spcBef>
                <a:spcPts val="0"/>
              </a:spcBef>
              <a:spcAft>
                <a:spcPts val="0"/>
              </a:spcAft>
              <a:buSzPts val="1400"/>
              <a:buChar char="○"/>
            </a:pPr>
            <a:r>
              <a:rPr lang="en"/>
              <a:t>Takes daily contact to build rapport, but it is possible.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Mentor Phone Interviews</a:t>
            </a:r>
            <a:endParaRPr/>
          </a:p>
        </p:txBody>
      </p:sp>
      <p:sp>
        <p:nvSpPr>
          <p:cNvPr id="255" name="Google Shape;255;p39"/>
          <p:cNvSpPr txBox="1"/>
          <p:nvPr>
            <p:ph idx="1" type="body"/>
          </p:nvPr>
        </p:nvSpPr>
        <p:spPr>
          <a:xfrm>
            <a:off x="311700" y="915975"/>
            <a:ext cx="8520600" cy="42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marR="0" rtl="0" algn="l">
              <a:lnSpc>
                <a:spcPct val="115000"/>
              </a:lnSpc>
              <a:spcBef>
                <a:spcPts val="1600"/>
              </a:spcBef>
              <a:spcAft>
                <a:spcPts val="0"/>
              </a:spcAft>
              <a:buClr>
                <a:schemeClr val="dk2"/>
              </a:buClr>
              <a:buSzPts val="1800"/>
              <a:buChar char="●"/>
            </a:pPr>
            <a:r>
              <a:rPr b="1" lang="en"/>
              <a:t>Improvement to program:</a:t>
            </a:r>
            <a:endParaRPr b="1"/>
          </a:p>
          <a:p>
            <a:pPr indent="-317500" lvl="1" marL="914400" marR="0" rtl="0" algn="l">
              <a:lnSpc>
                <a:spcPct val="115000"/>
              </a:lnSpc>
              <a:spcBef>
                <a:spcPts val="0"/>
              </a:spcBef>
              <a:spcAft>
                <a:spcPts val="0"/>
              </a:spcAft>
              <a:buSzPts val="1400"/>
              <a:buChar char="○"/>
            </a:pPr>
            <a:r>
              <a:rPr lang="en"/>
              <a:t>Creating an app for all mentors, mentees, and parents to access and communicate with one another</a:t>
            </a:r>
            <a:endParaRPr/>
          </a:p>
          <a:p>
            <a:pPr indent="-317500" lvl="1" marL="914400" marR="0" rtl="0" algn="l">
              <a:lnSpc>
                <a:spcPct val="115000"/>
              </a:lnSpc>
              <a:spcBef>
                <a:spcPts val="0"/>
              </a:spcBef>
              <a:spcAft>
                <a:spcPts val="0"/>
              </a:spcAft>
              <a:buSzPts val="1400"/>
              <a:buChar char="○"/>
            </a:pPr>
            <a:r>
              <a:rPr lang="en"/>
              <a:t>Better feedback</a:t>
            </a:r>
            <a:endParaRPr/>
          </a:p>
          <a:p>
            <a:pPr indent="-317500" lvl="1" marL="914400" marR="0" rtl="0" algn="l">
              <a:lnSpc>
                <a:spcPct val="115000"/>
              </a:lnSpc>
              <a:spcBef>
                <a:spcPts val="0"/>
              </a:spcBef>
              <a:spcAft>
                <a:spcPts val="0"/>
              </a:spcAft>
              <a:buSzPts val="1400"/>
              <a:buChar char="○"/>
            </a:pPr>
            <a:r>
              <a:rPr lang="en"/>
              <a:t>More diverse mentees from other immigrant communities</a:t>
            </a:r>
            <a:endParaRPr/>
          </a:p>
          <a:p>
            <a:pPr indent="-317500" lvl="1" marL="914400" marR="0" rtl="0" algn="l">
              <a:lnSpc>
                <a:spcPct val="115000"/>
              </a:lnSpc>
              <a:spcBef>
                <a:spcPts val="0"/>
              </a:spcBef>
              <a:spcAft>
                <a:spcPts val="0"/>
              </a:spcAft>
              <a:buSzPts val="1400"/>
              <a:buChar char="○"/>
            </a:pPr>
            <a:r>
              <a:rPr lang="en"/>
              <a:t>Expand program to other Kenyan diasporas across US</a:t>
            </a:r>
            <a:endParaRPr/>
          </a:p>
          <a:p>
            <a:pPr indent="-317500" lvl="1" marL="914400" marR="0" rtl="0" algn="l">
              <a:lnSpc>
                <a:spcPct val="115000"/>
              </a:lnSpc>
              <a:spcBef>
                <a:spcPts val="0"/>
              </a:spcBef>
              <a:spcAft>
                <a:spcPts val="0"/>
              </a:spcAft>
              <a:buSzPts val="1400"/>
              <a:buChar char="○"/>
            </a:pPr>
            <a:r>
              <a:rPr lang="en"/>
              <a:t>Get mentors from outside of white collar professions</a:t>
            </a:r>
            <a:endParaRPr/>
          </a:p>
          <a:p>
            <a:pPr indent="-317500" lvl="1" marL="914400" marR="0" rtl="0" algn="l">
              <a:lnSpc>
                <a:spcPct val="115000"/>
              </a:lnSpc>
              <a:spcBef>
                <a:spcPts val="0"/>
              </a:spcBef>
              <a:spcAft>
                <a:spcPts val="0"/>
              </a:spcAft>
              <a:buSzPts val="1400"/>
              <a:buChar char="○"/>
            </a:pPr>
            <a:r>
              <a:rPr lang="en"/>
              <a:t>Add less structured activities that don’t just focus on professionalism</a:t>
            </a:r>
            <a:endParaRPr/>
          </a:p>
          <a:p>
            <a:pPr indent="-317500" lvl="1" marL="914400" marR="0" rtl="0" algn="l">
              <a:lnSpc>
                <a:spcPct val="115000"/>
              </a:lnSpc>
              <a:spcBef>
                <a:spcPts val="0"/>
              </a:spcBef>
              <a:spcAft>
                <a:spcPts val="0"/>
              </a:spcAft>
              <a:buSzPts val="1400"/>
              <a:buChar char="○"/>
            </a:pPr>
            <a:r>
              <a:rPr lang="en"/>
              <a:t>Add 1-2 good workshops each year for mentees and parents</a:t>
            </a:r>
            <a:endParaRPr/>
          </a:p>
          <a:p>
            <a:pPr indent="-317500" lvl="1" marL="914400" marR="0" rtl="0" algn="l">
              <a:lnSpc>
                <a:spcPct val="115000"/>
              </a:lnSpc>
              <a:spcBef>
                <a:spcPts val="0"/>
              </a:spcBef>
              <a:spcAft>
                <a:spcPts val="0"/>
              </a:spcAft>
              <a:buSzPts val="1400"/>
              <a:buChar char="○"/>
            </a:pPr>
            <a:r>
              <a:rPr lang="en"/>
              <a:t>Improve participation from parents</a:t>
            </a:r>
            <a:endParaRPr/>
          </a:p>
          <a:p>
            <a:pPr indent="-317500" lvl="1" marL="914400" marR="0" rtl="0" algn="l">
              <a:lnSpc>
                <a:spcPct val="115000"/>
              </a:lnSpc>
              <a:spcBef>
                <a:spcPts val="0"/>
              </a:spcBef>
              <a:spcAft>
                <a:spcPts val="0"/>
              </a:spcAft>
              <a:buSzPts val="1400"/>
              <a:buChar char="○"/>
            </a:pPr>
            <a:r>
              <a:rPr lang="en"/>
              <a:t>Get participants excited about the outcomes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Mentee Group Interview</a:t>
            </a:r>
            <a:endParaRPr/>
          </a:p>
        </p:txBody>
      </p:sp>
      <p:sp>
        <p:nvSpPr>
          <p:cNvPr id="261" name="Google Shape;261;p40"/>
          <p:cNvSpPr txBox="1"/>
          <p:nvPr>
            <p:ph idx="1" type="body"/>
          </p:nvPr>
        </p:nvSpPr>
        <p:spPr>
          <a:xfrm>
            <a:off x="3170650" y="1152475"/>
            <a:ext cx="5661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Conducted at Nov 2018 monthly meeting with ~15 mentees</a:t>
            </a:r>
            <a:endParaRPr/>
          </a:p>
          <a:p>
            <a:pPr indent="-317500" lvl="1" marL="914400" rtl="0" algn="l">
              <a:spcBef>
                <a:spcPts val="0"/>
              </a:spcBef>
              <a:spcAft>
                <a:spcPts val="0"/>
              </a:spcAft>
              <a:buSzPts val="1400"/>
              <a:buChar char="○"/>
            </a:pPr>
            <a:r>
              <a:rPr lang="en"/>
              <a:t>Included mentees who had been part of the program since the beginning, those who had joined part way through, and new mentees not yet with mentors</a:t>
            </a:r>
            <a:endParaRPr/>
          </a:p>
          <a:p>
            <a:pPr indent="-317500" lvl="1" marL="914400" rtl="0" algn="l">
              <a:spcBef>
                <a:spcPts val="0"/>
              </a:spcBef>
              <a:spcAft>
                <a:spcPts val="0"/>
              </a:spcAft>
              <a:buSzPts val="1400"/>
              <a:buChar char="○"/>
            </a:pPr>
            <a:r>
              <a:rPr lang="en"/>
              <a:t>Private interview between only mentees and assessors</a:t>
            </a:r>
            <a:endParaRPr/>
          </a:p>
          <a:p>
            <a:pPr indent="-342900" lvl="0" marL="457200" rtl="0" algn="l">
              <a:spcBef>
                <a:spcPts val="0"/>
              </a:spcBef>
              <a:spcAft>
                <a:spcPts val="0"/>
              </a:spcAft>
              <a:buSzPts val="1800"/>
              <a:buChar char="●"/>
            </a:pPr>
            <a:r>
              <a:rPr lang="en"/>
              <a:t>Comprised of</a:t>
            </a:r>
            <a:endParaRPr/>
          </a:p>
          <a:p>
            <a:pPr indent="-317500" lvl="1" marL="914400" rtl="0" algn="l">
              <a:spcBef>
                <a:spcPts val="0"/>
              </a:spcBef>
              <a:spcAft>
                <a:spcPts val="0"/>
              </a:spcAft>
              <a:buSzPts val="1400"/>
              <a:buChar char="○"/>
            </a:pPr>
            <a:r>
              <a:rPr lang="en"/>
              <a:t>open discussion of program</a:t>
            </a:r>
            <a:endParaRPr/>
          </a:p>
          <a:p>
            <a:pPr indent="-317500" lvl="1" marL="914400" rtl="0" algn="l">
              <a:spcBef>
                <a:spcPts val="0"/>
              </a:spcBef>
              <a:spcAft>
                <a:spcPts val="0"/>
              </a:spcAft>
              <a:buSzPts val="1400"/>
              <a:buChar char="○"/>
            </a:pPr>
            <a:r>
              <a:rPr lang="en"/>
              <a:t>guided questioning following questionnaire items established previously for mentors/mentees</a:t>
            </a:r>
            <a:endParaRPr/>
          </a:p>
          <a:p>
            <a:pPr indent="-342900" lvl="0" marL="457200" rtl="0" algn="l">
              <a:spcBef>
                <a:spcPts val="0"/>
              </a:spcBef>
              <a:spcAft>
                <a:spcPts val="0"/>
              </a:spcAft>
              <a:buSzPts val="1800"/>
              <a:buChar char="●"/>
            </a:pPr>
            <a:r>
              <a:rPr lang="en"/>
              <a:t>Lasted ~1 hour</a:t>
            </a:r>
            <a:endParaRPr/>
          </a:p>
        </p:txBody>
      </p:sp>
      <p:pic>
        <p:nvPicPr>
          <p:cNvPr id="262" name="Google Shape;262;p40"/>
          <p:cNvPicPr preferRelativeResize="0"/>
          <p:nvPr/>
        </p:nvPicPr>
        <p:blipFill rotWithShape="1">
          <a:blip r:embed="rId3">
            <a:alphaModFix/>
          </a:blip>
          <a:srcRect b="0" l="0" r="5132" t="0"/>
          <a:stretch/>
        </p:blipFill>
        <p:spPr>
          <a:xfrm>
            <a:off x="311700" y="1739625"/>
            <a:ext cx="2684626" cy="1886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Mentee Group Interview</a:t>
            </a:r>
            <a:endParaRPr/>
          </a:p>
        </p:txBody>
      </p:sp>
      <p:sp>
        <p:nvSpPr>
          <p:cNvPr id="268" name="Google Shape;26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General Themes:</a:t>
            </a:r>
            <a:endParaRPr/>
          </a:p>
          <a:p>
            <a:pPr indent="-342900" lvl="0" marL="457200" rtl="0" algn="l">
              <a:spcBef>
                <a:spcPts val="1600"/>
              </a:spcBef>
              <a:spcAft>
                <a:spcPts val="0"/>
              </a:spcAft>
              <a:buSzPts val="1800"/>
              <a:buChar char="●"/>
            </a:pPr>
            <a:r>
              <a:rPr lang="en"/>
              <a:t>Effectiveness of program at creating professional contacts</a:t>
            </a:r>
            <a:endParaRPr/>
          </a:p>
          <a:p>
            <a:pPr indent="-342900" lvl="0" marL="457200" rtl="0" algn="l">
              <a:spcBef>
                <a:spcPts val="0"/>
              </a:spcBef>
              <a:spcAft>
                <a:spcPts val="0"/>
              </a:spcAft>
              <a:buSzPts val="1800"/>
              <a:buChar char="●"/>
            </a:pPr>
            <a:r>
              <a:rPr lang="en"/>
              <a:t>Effective college preparation</a:t>
            </a:r>
            <a:endParaRPr/>
          </a:p>
          <a:p>
            <a:pPr indent="-342900" lvl="0" marL="457200" rtl="0" algn="l">
              <a:spcBef>
                <a:spcPts val="0"/>
              </a:spcBef>
              <a:spcAft>
                <a:spcPts val="0"/>
              </a:spcAft>
              <a:buSzPts val="1800"/>
              <a:buChar char="●"/>
            </a:pPr>
            <a:r>
              <a:rPr lang="en"/>
              <a:t>Gives perspectives to life and future beyond school</a:t>
            </a:r>
            <a:endParaRPr/>
          </a:p>
          <a:p>
            <a:pPr indent="-342900" lvl="0" marL="457200" rtl="0" algn="l">
              <a:spcBef>
                <a:spcPts val="0"/>
              </a:spcBef>
              <a:spcAft>
                <a:spcPts val="0"/>
              </a:spcAft>
              <a:buSzPts val="1800"/>
              <a:buChar char="●"/>
            </a:pPr>
            <a:r>
              <a:rPr lang="en"/>
              <a:t>Mentor-Mentee match is fairly close for professional interests</a:t>
            </a:r>
            <a:endParaRPr/>
          </a:p>
          <a:p>
            <a:pPr indent="-342900" lvl="0" marL="457200" rtl="0" algn="l">
              <a:spcBef>
                <a:spcPts val="0"/>
              </a:spcBef>
              <a:spcAft>
                <a:spcPts val="0"/>
              </a:spcAft>
              <a:buSzPts val="1800"/>
              <a:buChar char="●"/>
            </a:pPr>
            <a:r>
              <a:rPr lang="en"/>
              <a:t>Would like increased meeting time with mentors (from once per month to 2)</a:t>
            </a:r>
            <a:endParaRPr/>
          </a:p>
          <a:p>
            <a:pPr indent="-342900" lvl="0" marL="457200" rtl="0" algn="l">
              <a:spcBef>
                <a:spcPts val="0"/>
              </a:spcBef>
              <a:spcAft>
                <a:spcPts val="0"/>
              </a:spcAft>
              <a:buSzPts val="1800"/>
              <a:buChar char="●"/>
            </a:pPr>
            <a:r>
              <a:rPr lang="en"/>
              <a:t>Need more social gatherings to feel close with mentors</a:t>
            </a:r>
            <a:endParaRPr/>
          </a:p>
          <a:p>
            <a:pPr indent="-342900" lvl="0" marL="457200" rtl="0" algn="l">
              <a:spcBef>
                <a:spcPts val="0"/>
              </a:spcBef>
              <a:spcAft>
                <a:spcPts val="0"/>
              </a:spcAft>
              <a:buSzPts val="1800"/>
              <a:buChar char="●"/>
            </a:pPr>
            <a:r>
              <a:rPr lang="en"/>
              <a:t>Lack of transportation to meetings is a major issue</a:t>
            </a:r>
            <a:endParaRPr/>
          </a:p>
          <a:p>
            <a:pPr indent="-342900" lvl="0" marL="457200" rtl="0" algn="l">
              <a:spcBef>
                <a:spcPts val="0"/>
              </a:spcBef>
              <a:spcAft>
                <a:spcPts val="0"/>
              </a:spcAft>
              <a:buSzPts val="1800"/>
              <a:buChar char="●"/>
            </a:pPr>
            <a:r>
              <a:rPr lang="en"/>
              <a:t>“Kenyan Time” still an issue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26873" l="6806" r="26598" t="0"/>
          <a:stretch/>
        </p:blipFill>
        <p:spPr>
          <a:xfrm>
            <a:off x="5745075" y="977450"/>
            <a:ext cx="3322726" cy="2052275"/>
          </a:xfrm>
          <a:prstGeom prst="rect">
            <a:avLst/>
          </a:prstGeom>
          <a:noFill/>
          <a:ln>
            <a:noFill/>
          </a:ln>
        </p:spPr>
      </p:pic>
      <p:sp>
        <p:nvSpPr>
          <p:cNvPr id="67" name="Google Shape;67;p15"/>
          <p:cNvSpPr txBox="1"/>
          <p:nvPr/>
        </p:nvSpPr>
        <p:spPr>
          <a:xfrm>
            <a:off x="381000" y="228600"/>
            <a:ext cx="8686800" cy="823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t>Mentorship Programs, Public Policy, and Funding</a:t>
            </a:r>
            <a:endParaRPr sz="3000"/>
          </a:p>
        </p:txBody>
      </p:sp>
      <p:sp>
        <p:nvSpPr>
          <p:cNvPr id="68" name="Google Shape;68;p15"/>
          <p:cNvSpPr txBox="1"/>
          <p:nvPr/>
        </p:nvSpPr>
        <p:spPr>
          <a:xfrm>
            <a:off x="315725" y="1074750"/>
            <a:ext cx="8091300" cy="3275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Char char="●"/>
            </a:pPr>
            <a:r>
              <a:rPr b="1" lang="en"/>
              <a:t>History/Emergence of Mentorship Programs</a:t>
            </a:r>
            <a:r>
              <a:rPr b="1" baseline="30000" lang="en"/>
              <a:t>1</a:t>
            </a:r>
            <a:endParaRPr b="1" baseline="30000"/>
          </a:p>
          <a:p>
            <a:pPr indent="-317500" lvl="1" marL="914400" marR="0" rtl="0" algn="l">
              <a:lnSpc>
                <a:spcPct val="100000"/>
              </a:lnSpc>
              <a:spcBef>
                <a:spcPts val="1000"/>
              </a:spcBef>
              <a:spcAft>
                <a:spcPts val="0"/>
              </a:spcAft>
              <a:buClr>
                <a:srgbClr val="434343"/>
              </a:buClr>
              <a:buSzPts val="1400"/>
              <a:buChar char="○"/>
            </a:pPr>
            <a:r>
              <a:rPr lang="en">
                <a:solidFill>
                  <a:srgbClr val="434343"/>
                </a:solidFill>
              </a:rPr>
              <a:t>Modern mentorship programs began in the late 1980s</a:t>
            </a:r>
            <a:endParaRPr>
              <a:solidFill>
                <a:srgbClr val="434343"/>
              </a:solidFill>
            </a:endParaRPr>
          </a:p>
          <a:p>
            <a:pPr indent="-317500" lvl="1" marL="914400" marR="0" rtl="0" algn="l">
              <a:lnSpc>
                <a:spcPct val="100000"/>
              </a:lnSpc>
              <a:spcBef>
                <a:spcPts val="1000"/>
              </a:spcBef>
              <a:spcAft>
                <a:spcPts val="0"/>
              </a:spcAft>
              <a:buClr>
                <a:srgbClr val="434343"/>
              </a:buClr>
              <a:buSzPts val="1400"/>
              <a:buChar char="○"/>
            </a:pPr>
            <a:r>
              <a:rPr lang="en">
                <a:solidFill>
                  <a:srgbClr val="434343"/>
                </a:solidFill>
              </a:rPr>
              <a:t>Federally funded and various federal bipartisan                                                      program supports since mid-90s </a:t>
            </a:r>
            <a:endParaRPr>
              <a:solidFill>
                <a:srgbClr val="434343"/>
              </a:solidFill>
            </a:endParaRPr>
          </a:p>
          <a:p>
            <a:pPr indent="-317500" lvl="1" marL="914400" marR="0" rtl="0" algn="l">
              <a:lnSpc>
                <a:spcPct val="100000"/>
              </a:lnSpc>
              <a:spcBef>
                <a:spcPts val="1000"/>
              </a:spcBef>
              <a:spcAft>
                <a:spcPts val="0"/>
              </a:spcAft>
              <a:buClr>
                <a:srgbClr val="434343"/>
              </a:buClr>
              <a:buSzPts val="1400"/>
              <a:buChar char="○"/>
            </a:pPr>
            <a:r>
              <a:rPr lang="en">
                <a:solidFill>
                  <a:srgbClr val="434343"/>
                </a:solidFill>
              </a:rPr>
              <a:t>Today, an estimated 2.5 million youth mentorship                                                     program participants</a:t>
            </a:r>
            <a:endParaRPr>
              <a:solidFill>
                <a:srgbClr val="434343"/>
              </a:solidFill>
            </a:endParaRPr>
          </a:p>
          <a:p>
            <a:pPr indent="-317500" lvl="0" marL="457200" marR="0" rtl="0" algn="l">
              <a:lnSpc>
                <a:spcPct val="100000"/>
              </a:lnSpc>
              <a:spcBef>
                <a:spcPts val="1000"/>
              </a:spcBef>
              <a:spcAft>
                <a:spcPts val="0"/>
              </a:spcAft>
              <a:buSzPts val="1400"/>
              <a:buChar char="●"/>
            </a:pPr>
            <a:r>
              <a:rPr b="1" lang="en"/>
              <a:t>Public and private funding environment</a:t>
            </a:r>
            <a:r>
              <a:rPr b="1" baseline="30000" lang="en"/>
              <a:t>2</a:t>
            </a:r>
            <a:endParaRPr b="1" baseline="30000"/>
          </a:p>
          <a:p>
            <a:pPr indent="-317500" lvl="1" marL="914400" marR="0" rtl="0" algn="l">
              <a:lnSpc>
                <a:spcPct val="100000"/>
              </a:lnSpc>
              <a:spcBef>
                <a:spcPts val="1000"/>
              </a:spcBef>
              <a:spcAft>
                <a:spcPts val="0"/>
              </a:spcAft>
              <a:buClr>
                <a:srgbClr val="434343"/>
              </a:buClr>
              <a:buSzPts val="1400"/>
              <a:buChar char="○"/>
            </a:pPr>
            <a:r>
              <a:rPr lang="en">
                <a:solidFill>
                  <a:srgbClr val="434343"/>
                </a:solidFill>
              </a:rPr>
              <a:t>While individual programs receive significant government support, there is no long term strategy or mechanism to fund youth mentorship programs</a:t>
            </a:r>
            <a:endParaRPr>
              <a:solidFill>
                <a:srgbClr val="434343"/>
              </a:solidFill>
            </a:endParaRPr>
          </a:p>
          <a:p>
            <a:pPr indent="-317500" lvl="1" marL="914400" marR="0" rtl="0" algn="l">
              <a:lnSpc>
                <a:spcPct val="100000"/>
              </a:lnSpc>
              <a:spcBef>
                <a:spcPts val="1000"/>
              </a:spcBef>
              <a:spcAft>
                <a:spcPts val="0"/>
              </a:spcAft>
              <a:buClr>
                <a:srgbClr val="434343"/>
              </a:buClr>
              <a:buSzPts val="1400"/>
              <a:buChar char="○"/>
            </a:pPr>
            <a:r>
              <a:rPr lang="en">
                <a:solidFill>
                  <a:srgbClr val="434343"/>
                </a:solidFill>
              </a:rPr>
              <a:t>Estimate around $500 million in private/philanthropic funds</a:t>
            </a:r>
            <a:endParaRPr>
              <a:solidFill>
                <a:srgbClr val="434343"/>
              </a:solidFill>
            </a:endParaRPr>
          </a:p>
          <a:p>
            <a:pPr indent="-317500" lvl="1" marL="914400" marR="0" rtl="0" algn="l">
              <a:lnSpc>
                <a:spcPct val="100000"/>
              </a:lnSpc>
              <a:spcBef>
                <a:spcPts val="1000"/>
              </a:spcBef>
              <a:spcAft>
                <a:spcPts val="1000"/>
              </a:spcAft>
              <a:buClr>
                <a:srgbClr val="434343"/>
              </a:buClr>
              <a:buSzPts val="1400"/>
              <a:buChar char="○"/>
            </a:pPr>
            <a:r>
              <a:rPr lang="en">
                <a:solidFill>
                  <a:srgbClr val="434343"/>
                </a:solidFill>
              </a:rPr>
              <a:t>No known research to date has captured total state/local mentorship funding </a:t>
            </a:r>
            <a:endParaRPr>
              <a:solidFill>
                <a:srgbClr val="434343"/>
              </a:solidFill>
            </a:endParaRPr>
          </a:p>
        </p:txBody>
      </p:sp>
      <p:sp>
        <p:nvSpPr>
          <p:cNvPr id="69" name="Google Shape;69;p15"/>
          <p:cNvSpPr txBox="1"/>
          <p:nvPr/>
        </p:nvSpPr>
        <p:spPr>
          <a:xfrm>
            <a:off x="315725" y="4525325"/>
            <a:ext cx="80913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baseline="30000" lang="en" sz="1600"/>
              <a:t>1 Fernandez-Alcantara, A. (2015). Vulnerable Youth: Federal Mentoring Programs and Issues. Congressional Research Service.</a:t>
            </a:r>
            <a:br>
              <a:rPr baseline="30000" lang="en" sz="1600"/>
            </a:br>
            <a:r>
              <a:rPr baseline="30000" lang="en" sz="1600"/>
              <a:t>2 Walker, G. (2007). Mentoring, Policy, and Politics. Public/Private Ventures.   </a:t>
            </a:r>
            <a:r>
              <a:rPr baseline="30000" lang="en" sz="1600">
                <a:latin typeface="Average"/>
                <a:ea typeface="Average"/>
                <a:cs typeface="Average"/>
                <a:sym typeface="Average"/>
              </a:rPr>
              <a:t>   </a:t>
            </a:r>
            <a:endParaRPr sz="1600">
              <a:latin typeface="Average"/>
              <a:ea typeface="Average"/>
              <a:cs typeface="Average"/>
              <a:sym typeface="Averag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Mentee Group Interviews</a:t>
            </a:r>
            <a:endParaRPr/>
          </a:p>
        </p:txBody>
      </p:sp>
      <p:sp>
        <p:nvSpPr>
          <p:cNvPr id="274" name="Google Shape;274;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Specific Issues:</a:t>
            </a:r>
            <a:endParaRPr b="1"/>
          </a:p>
          <a:p>
            <a:pPr indent="-317500" lvl="0" marL="457200" rtl="0" algn="l">
              <a:spcBef>
                <a:spcPts val="1600"/>
              </a:spcBef>
              <a:spcAft>
                <a:spcPts val="0"/>
              </a:spcAft>
              <a:buSzPts val="1400"/>
              <a:buChar char="●"/>
            </a:pPr>
            <a:r>
              <a:rPr lang="en"/>
              <a:t>Transportation</a:t>
            </a:r>
            <a:endParaRPr/>
          </a:p>
          <a:p>
            <a:pPr indent="-304800" lvl="1" marL="914400" rtl="0" algn="l">
              <a:spcBef>
                <a:spcPts val="0"/>
              </a:spcBef>
              <a:spcAft>
                <a:spcPts val="0"/>
              </a:spcAft>
              <a:buSzPts val="1200"/>
              <a:buChar char="○"/>
            </a:pPr>
            <a:r>
              <a:rPr lang="en"/>
              <a:t>Need better transportation system for mentees who need rides to meetings and events</a:t>
            </a:r>
            <a:endParaRPr/>
          </a:p>
          <a:p>
            <a:pPr indent="-317500" lvl="0" marL="457200" rtl="0" algn="l">
              <a:spcBef>
                <a:spcPts val="0"/>
              </a:spcBef>
              <a:spcAft>
                <a:spcPts val="0"/>
              </a:spcAft>
              <a:buSzPts val="1400"/>
              <a:buChar char="●"/>
            </a:pPr>
            <a:r>
              <a:rPr lang="en"/>
              <a:t>Low monthly meeting attendance</a:t>
            </a:r>
            <a:endParaRPr/>
          </a:p>
          <a:p>
            <a:pPr indent="-304800" lvl="1" marL="914400" rtl="0" algn="l">
              <a:spcBef>
                <a:spcPts val="0"/>
              </a:spcBef>
              <a:spcAft>
                <a:spcPts val="0"/>
              </a:spcAft>
              <a:buSzPts val="1200"/>
              <a:buChar char="○"/>
            </a:pPr>
            <a:r>
              <a:rPr lang="en"/>
              <a:t>Would like more people to attend</a:t>
            </a:r>
            <a:endParaRPr/>
          </a:p>
          <a:p>
            <a:pPr indent="-304800" lvl="1" marL="914400" rtl="0" algn="l">
              <a:spcBef>
                <a:spcPts val="0"/>
              </a:spcBef>
              <a:spcAft>
                <a:spcPts val="0"/>
              </a:spcAft>
              <a:buSzPts val="1200"/>
              <a:buChar char="○"/>
            </a:pPr>
            <a:r>
              <a:rPr lang="en"/>
              <a:t>But do not want to change time</a:t>
            </a:r>
            <a:endParaRPr/>
          </a:p>
          <a:p>
            <a:pPr indent="-317500" lvl="0" marL="457200" marR="0" rtl="0" algn="l">
              <a:lnSpc>
                <a:spcPct val="115000"/>
              </a:lnSpc>
              <a:spcBef>
                <a:spcPts val="0"/>
              </a:spcBef>
              <a:spcAft>
                <a:spcPts val="0"/>
              </a:spcAft>
              <a:buClr>
                <a:schemeClr val="dk2"/>
              </a:buClr>
              <a:buSzPts val="1400"/>
              <a:buFont typeface="Arial"/>
              <a:buChar char="●"/>
            </a:pPr>
            <a:r>
              <a:rPr lang="en"/>
              <a:t>Large age differences between mentors and mentees</a:t>
            </a:r>
            <a:endParaRPr/>
          </a:p>
          <a:p>
            <a:pPr indent="-317500" lvl="0" marL="457200" marR="0" rtl="0" algn="l">
              <a:lnSpc>
                <a:spcPct val="115000"/>
              </a:lnSpc>
              <a:spcBef>
                <a:spcPts val="0"/>
              </a:spcBef>
              <a:spcAft>
                <a:spcPts val="0"/>
              </a:spcAft>
              <a:buSzPts val="1400"/>
              <a:buChar char="●"/>
            </a:pPr>
            <a:r>
              <a:rPr lang="en"/>
              <a:t>Mentors are often difficult to meet</a:t>
            </a:r>
            <a:endParaRPr/>
          </a:p>
          <a:p>
            <a:pPr indent="-304800" lvl="1" marL="914400" marR="0" rtl="0" algn="l">
              <a:lnSpc>
                <a:spcPct val="115000"/>
              </a:lnSpc>
              <a:spcBef>
                <a:spcPts val="0"/>
              </a:spcBef>
              <a:spcAft>
                <a:spcPts val="0"/>
              </a:spcAft>
              <a:buSzPts val="1200"/>
              <a:buChar char="○"/>
            </a:pPr>
            <a:r>
              <a:rPr lang="en"/>
              <a:t>May only see them once per month at most (sometimes only once every 2-3 months)</a:t>
            </a:r>
            <a:endParaRPr/>
          </a:p>
          <a:p>
            <a:pPr indent="-304800" lvl="1" marL="914400" marR="0" rtl="0" algn="l">
              <a:lnSpc>
                <a:spcPct val="115000"/>
              </a:lnSpc>
              <a:spcBef>
                <a:spcPts val="0"/>
              </a:spcBef>
              <a:spcAft>
                <a:spcPts val="0"/>
              </a:spcAft>
              <a:buSzPts val="1200"/>
              <a:buChar char="○"/>
            </a:pPr>
            <a:r>
              <a:rPr lang="en"/>
              <a:t>Would like to increase meeting amount or have increased communication</a:t>
            </a:r>
            <a:endParaRPr/>
          </a:p>
          <a:p>
            <a:pPr indent="0" lvl="0" marL="457200" marR="0" rtl="0" algn="l">
              <a:lnSpc>
                <a:spcPct val="115000"/>
              </a:lnSpc>
              <a:spcBef>
                <a:spcPts val="1600"/>
              </a:spcBef>
              <a:spcAft>
                <a:spcPts val="1600"/>
              </a:spcAft>
              <a:buNone/>
            </a:pPr>
            <a:r>
              <a:t/>
            </a:r>
            <a:endParaRPr/>
          </a:p>
        </p:txBody>
      </p:sp>
      <p:sp>
        <p:nvSpPr>
          <p:cNvPr id="275" name="Google Shape;275;p4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Specific Wishes:</a:t>
            </a:r>
            <a:endParaRPr/>
          </a:p>
          <a:p>
            <a:pPr indent="-317500" lvl="0" marL="457200" rtl="0" algn="l">
              <a:spcBef>
                <a:spcPts val="1600"/>
              </a:spcBef>
              <a:spcAft>
                <a:spcPts val="0"/>
              </a:spcAft>
              <a:buSzPts val="1400"/>
              <a:buChar char="●"/>
            </a:pPr>
            <a:r>
              <a:rPr lang="en"/>
              <a:t>More frequent social events to improve relationships with mentors</a:t>
            </a:r>
            <a:endParaRPr/>
          </a:p>
          <a:p>
            <a:pPr indent="-304800" lvl="1" marL="914400" rtl="0" algn="l">
              <a:spcBef>
                <a:spcPts val="0"/>
              </a:spcBef>
              <a:spcAft>
                <a:spcPts val="0"/>
              </a:spcAft>
              <a:buSzPts val="1200"/>
              <a:buChar char="○"/>
            </a:pPr>
            <a:r>
              <a:rPr lang="en"/>
              <a:t>E.g., barbeques, going to park, playing games, bowling, sporting events</a:t>
            </a:r>
            <a:endParaRPr/>
          </a:p>
          <a:p>
            <a:pPr indent="-317500" lvl="0" marL="457200" rtl="0" algn="l">
              <a:spcBef>
                <a:spcPts val="0"/>
              </a:spcBef>
              <a:spcAft>
                <a:spcPts val="0"/>
              </a:spcAft>
              <a:buSzPts val="1400"/>
              <a:buChar char="●"/>
            </a:pPr>
            <a:r>
              <a:rPr lang="en"/>
              <a:t>Access to shadowing jobs outside of those typically seen (e.g., medicine, law, engineering)</a:t>
            </a:r>
            <a:endParaRPr/>
          </a:p>
          <a:p>
            <a:pPr indent="-317500" lvl="0" marL="457200" rtl="0" algn="l">
              <a:spcBef>
                <a:spcPts val="0"/>
              </a:spcBef>
              <a:spcAft>
                <a:spcPts val="0"/>
              </a:spcAft>
              <a:buSzPts val="1400"/>
              <a:buChar char="●"/>
            </a:pPr>
            <a:r>
              <a:rPr lang="en"/>
              <a:t>Parental involvement</a:t>
            </a:r>
            <a:endParaRPr/>
          </a:p>
          <a:p>
            <a:pPr indent="-304800" lvl="1" marL="914400" rtl="0" algn="l">
              <a:spcBef>
                <a:spcPts val="0"/>
              </a:spcBef>
              <a:spcAft>
                <a:spcPts val="0"/>
              </a:spcAft>
              <a:buSzPts val="1200"/>
              <a:buChar char="○"/>
            </a:pPr>
            <a:r>
              <a:rPr lang="en"/>
              <a:t>Want parents to receive outside informational meetings about college application process</a:t>
            </a:r>
            <a:endParaRPr/>
          </a:p>
          <a:p>
            <a:pPr indent="-304800" lvl="1" marL="914400" rtl="0" algn="l">
              <a:spcBef>
                <a:spcPts val="0"/>
              </a:spcBef>
              <a:spcAft>
                <a:spcPts val="0"/>
              </a:spcAft>
              <a:buSzPts val="1200"/>
              <a:buChar char="○"/>
            </a:pPr>
            <a:r>
              <a:rPr lang="en"/>
              <a:t>Want combined parent-mentor-mentee meeting once every ~3 months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nvSpPr>
        <p:spPr>
          <a:xfrm>
            <a:off x="36575" y="1371600"/>
            <a:ext cx="9111600" cy="583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Merriweather"/>
                <a:ea typeface="Merriweather"/>
                <a:cs typeface="Merriweather"/>
                <a:sym typeface="Merriweather"/>
              </a:rPr>
              <a:t>Recommendations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4"/>
          <p:cNvSpPr txBox="1"/>
          <p:nvPr/>
        </p:nvSpPr>
        <p:spPr>
          <a:xfrm>
            <a:off x="228600" y="182880"/>
            <a:ext cx="8686800" cy="914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t>Have mentors and youth use the Fast Friends (FF) Procedure to establish trust and build rapport.</a:t>
            </a:r>
            <a:endParaRPr sz="2400"/>
          </a:p>
        </p:txBody>
      </p:sp>
      <p:sp>
        <p:nvSpPr>
          <p:cNvPr id="286" name="Google Shape;286;p44"/>
          <p:cNvSpPr txBox="1"/>
          <p:nvPr/>
        </p:nvSpPr>
        <p:spPr>
          <a:xfrm>
            <a:off x="228600" y="1188720"/>
            <a:ext cx="8686800" cy="219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sz="1800">
                <a:solidFill>
                  <a:srgbClr val="434343"/>
                </a:solidFill>
              </a:rPr>
              <a:t>The success of mentorship significantly depends on the nature of the relationship between mentor and protégé.</a:t>
            </a:r>
            <a:endParaRPr sz="1800">
              <a:solidFill>
                <a:srgbClr val="434343"/>
              </a:solidFill>
            </a:endParaRPr>
          </a:p>
          <a:p>
            <a:pPr indent="-342900" lvl="0" marL="457200" rtl="0" algn="l">
              <a:spcBef>
                <a:spcPts val="600"/>
              </a:spcBef>
              <a:spcAft>
                <a:spcPts val="0"/>
              </a:spcAft>
              <a:buClr>
                <a:srgbClr val="434343"/>
              </a:buClr>
              <a:buSzPts val="1800"/>
              <a:buChar char="●"/>
            </a:pPr>
            <a:r>
              <a:rPr lang="en" sz="1800">
                <a:solidFill>
                  <a:srgbClr val="434343"/>
                </a:solidFill>
              </a:rPr>
              <a:t>Youths indicated that whether or not they opened up to mentors depended on their comfort level with mentors and belief that mentors would maintain confidences.</a:t>
            </a:r>
            <a:endParaRPr sz="1800">
              <a:solidFill>
                <a:srgbClr val="434343"/>
              </a:solidFill>
            </a:endParaRPr>
          </a:p>
          <a:p>
            <a:pPr indent="-342900" lvl="0" marL="457200" rtl="0" algn="l">
              <a:spcBef>
                <a:spcPts val="600"/>
              </a:spcBef>
              <a:spcAft>
                <a:spcPts val="600"/>
              </a:spcAft>
              <a:buClr>
                <a:srgbClr val="434343"/>
              </a:buClr>
              <a:buSzPts val="1800"/>
              <a:buChar char="●"/>
            </a:pPr>
            <a:r>
              <a:rPr lang="en" sz="1800">
                <a:solidFill>
                  <a:srgbClr val="434343"/>
                </a:solidFill>
              </a:rPr>
              <a:t>FF is an approach for quickly establishing trust and building deep relationships.</a:t>
            </a:r>
            <a:endParaRPr sz="1800">
              <a:solidFill>
                <a:srgbClr val="434343"/>
              </a:solidFill>
            </a:endParaRPr>
          </a:p>
        </p:txBody>
      </p:sp>
      <p:sp>
        <p:nvSpPr>
          <p:cNvPr id="287" name="Google Shape;287;p44"/>
          <p:cNvSpPr/>
          <p:nvPr/>
        </p:nvSpPr>
        <p:spPr>
          <a:xfrm>
            <a:off x="228600" y="3189000"/>
            <a:ext cx="8686800" cy="1769400"/>
          </a:xfrm>
          <a:prstGeom prst="round2DiagRect">
            <a:avLst>
              <a:gd fmla="val 29795" name="adj1"/>
              <a:gd fmla="val 0" name="adj2"/>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Aron, A., Melinat, E., Aron, E. N., Vallone, R. D., &amp; Bator, R. J. (1997). The Experimental Generation of </a:t>
            </a:r>
            <a:endParaRPr>
              <a:solidFill>
                <a:schemeClr val="dk1"/>
              </a:solidFill>
            </a:endParaRPr>
          </a:p>
          <a:p>
            <a:pPr indent="0" lvl="0" marL="457200" rtl="0" algn="l">
              <a:spcBef>
                <a:spcPts val="0"/>
              </a:spcBef>
              <a:spcAft>
                <a:spcPts val="0"/>
              </a:spcAft>
              <a:buNone/>
            </a:pPr>
            <a:r>
              <a:rPr lang="en">
                <a:solidFill>
                  <a:schemeClr val="dk1"/>
                </a:solidFill>
              </a:rPr>
              <a:t>Interpersonal Closeness: A Procedure and Some Preliminary Findings. </a:t>
            </a:r>
            <a:r>
              <a:rPr i="1" lang="en">
                <a:solidFill>
                  <a:schemeClr val="dk1"/>
                </a:solidFill>
              </a:rPr>
              <a:t>Personality and Social Psychology Bulletin</a:t>
            </a:r>
            <a:r>
              <a:rPr lang="en">
                <a:solidFill>
                  <a:schemeClr val="dk1"/>
                </a:solidFill>
              </a:rPr>
              <a:t>, (4).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University of California - Berkeley. (n.d.) Fast Friends procedure full protocol used in Page-Gould, </a:t>
            </a:r>
            <a:endParaRPr>
              <a:solidFill>
                <a:schemeClr val="dk1"/>
              </a:solidFill>
            </a:endParaRPr>
          </a:p>
          <a:p>
            <a:pPr indent="0" lvl="0" marL="457200" rtl="0" algn="l">
              <a:spcBef>
                <a:spcPts val="0"/>
              </a:spcBef>
              <a:spcAft>
                <a:spcPts val="0"/>
              </a:spcAft>
              <a:buNone/>
            </a:pPr>
            <a:r>
              <a:rPr lang="en">
                <a:solidFill>
                  <a:schemeClr val="dk1"/>
                </a:solidFill>
              </a:rPr>
              <a:t>Mendoza-Denton, &amp; Tropp (2008). </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5"/>
          <p:cNvSpPr txBox="1"/>
          <p:nvPr/>
        </p:nvSpPr>
        <p:spPr>
          <a:xfrm>
            <a:off x="228600" y="182880"/>
            <a:ext cx="8686800" cy="1188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t>Establish positive and negative incentives and provide support resources to encourage consistent attendance and on-time arrival for program events and activities.</a:t>
            </a:r>
            <a:endParaRPr sz="2400"/>
          </a:p>
        </p:txBody>
      </p:sp>
      <p:sp>
        <p:nvSpPr>
          <p:cNvPr id="293" name="Google Shape;293;p45"/>
          <p:cNvSpPr txBox="1"/>
          <p:nvPr/>
        </p:nvSpPr>
        <p:spPr>
          <a:xfrm>
            <a:off x="228600" y="1463040"/>
            <a:ext cx="8686800" cy="331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sz="1800">
                <a:solidFill>
                  <a:srgbClr val="434343"/>
                </a:solidFill>
              </a:rPr>
              <a:t>Mentors and youths indicated that people arriving late to programs and events was an issue.</a:t>
            </a:r>
            <a:endParaRPr sz="1800">
              <a:solidFill>
                <a:srgbClr val="434343"/>
              </a:solidFill>
            </a:endParaRPr>
          </a:p>
          <a:p>
            <a:pPr indent="-342900" lvl="0" marL="457200" rtl="0" algn="l">
              <a:spcBef>
                <a:spcPts val="600"/>
              </a:spcBef>
              <a:spcAft>
                <a:spcPts val="0"/>
              </a:spcAft>
              <a:buClr>
                <a:srgbClr val="434343"/>
              </a:buClr>
              <a:buSzPts val="1800"/>
              <a:buChar char="●"/>
            </a:pPr>
            <a:r>
              <a:rPr lang="en" sz="1800">
                <a:solidFill>
                  <a:srgbClr val="434343"/>
                </a:solidFill>
              </a:rPr>
              <a:t>More than half of the youths arrived to the focus group session more than 10 minutes after the designated start time.</a:t>
            </a:r>
            <a:endParaRPr sz="1800">
              <a:solidFill>
                <a:srgbClr val="434343"/>
              </a:solidFill>
            </a:endParaRPr>
          </a:p>
          <a:p>
            <a:pPr indent="-342900" lvl="0" marL="457200" rtl="0" algn="l">
              <a:spcBef>
                <a:spcPts val="600"/>
              </a:spcBef>
              <a:spcAft>
                <a:spcPts val="0"/>
              </a:spcAft>
              <a:buClr>
                <a:srgbClr val="434343"/>
              </a:buClr>
              <a:buSzPts val="1800"/>
              <a:buChar char="●"/>
            </a:pPr>
            <a:r>
              <a:rPr lang="en" sz="1800">
                <a:solidFill>
                  <a:srgbClr val="434343"/>
                </a:solidFill>
              </a:rPr>
              <a:t>Youths indicated that consistent transportation was often an impediment that prevented many of their peers from participating.</a:t>
            </a:r>
            <a:endParaRPr sz="1800">
              <a:solidFill>
                <a:srgbClr val="434343"/>
              </a:solidFill>
            </a:endParaRPr>
          </a:p>
          <a:p>
            <a:pPr indent="-342900" lvl="0" marL="457200" rtl="0" algn="l">
              <a:spcBef>
                <a:spcPts val="600"/>
              </a:spcBef>
              <a:spcAft>
                <a:spcPts val="0"/>
              </a:spcAft>
              <a:buClr>
                <a:srgbClr val="434343"/>
              </a:buClr>
              <a:buSzPts val="1800"/>
              <a:buChar char="●"/>
            </a:pPr>
            <a:r>
              <a:rPr lang="en" sz="1800">
                <a:solidFill>
                  <a:srgbClr val="434343"/>
                </a:solidFill>
              </a:rPr>
              <a:t>Youths indicated that mentors cancelling meetings because of other obligations was a regular occurence.</a:t>
            </a:r>
            <a:endParaRPr sz="1800">
              <a:solidFill>
                <a:srgbClr val="434343"/>
              </a:solidFill>
            </a:endParaRPr>
          </a:p>
          <a:p>
            <a:pPr indent="-342900" lvl="0" marL="457200" rtl="0" algn="l">
              <a:spcBef>
                <a:spcPts val="600"/>
              </a:spcBef>
              <a:spcAft>
                <a:spcPts val="600"/>
              </a:spcAft>
              <a:buClr>
                <a:srgbClr val="434343"/>
              </a:buClr>
              <a:buSzPts val="1800"/>
              <a:buChar char="●"/>
            </a:pPr>
            <a:r>
              <a:rPr lang="en" sz="1800">
                <a:solidFill>
                  <a:srgbClr val="434343"/>
                </a:solidFill>
              </a:rPr>
              <a:t>5 of 8 survey respondents reported not scheduling future meetings before leaving a current meeting.</a:t>
            </a:r>
            <a:endParaRPr sz="1800">
              <a:solidFill>
                <a:srgbClr val="43434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6"/>
          <p:cNvSpPr txBox="1"/>
          <p:nvPr/>
        </p:nvSpPr>
        <p:spPr>
          <a:xfrm>
            <a:off x="228600" y="182880"/>
            <a:ext cx="8686800" cy="1188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t>Encourage and facilitate appropriate parental involvement by planning and scheduling quarterly activities that specifically involve the parents of youth participants.</a:t>
            </a:r>
            <a:endParaRPr sz="2400"/>
          </a:p>
        </p:txBody>
      </p:sp>
      <p:sp>
        <p:nvSpPr>
          <p:cNvPr id="299" name="Google Shape;299;p46"/>
          <p:cNvSpPr txBox="1"/>
          <p:nvPr/>
        </p:nvSpPr>
        <p:spPr>
          <a:xfrm>
            <a:off x="126425" y="1371600"/>
            <a:ext cx="8686800" cy="234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sz="1800">
                <a:solidFill>
                  <a:srgbClr val="434343"/>
                </a:solidFill>
              </a:rPr>
              <a:t>Youths and mentors indicated a desire for parental involvement greater than current levels. </a:t>
            </a:r>
            <a:endParaRPr sz="1800">
              <a:solidFill>
                <a:srgbClr val="434343"/>
              </a:solidFill>
            </a:endParaRPr>
          </a:p>
          <a:p>
            <a:pPr indent="-342900" lvl="0" marL="457200" rtl="0" algn="l">
              <a:spcBef>
                <a:spcPts val="600"/>
              </a:spcBef>
              <a:spcAft>
                <a:spcPts val="0"/>
              </a:spcAft>
              <a:buClr>
                <a:srgbClr val="434343"/>
              </a:buClr>
              <a:buSzPts val="1800"/>
              <a:buChar char="●"/>
            </a:pPr>
            <a:r>
              <a:rPr lang="en" sz="1800">
                <a:solidFill>
                  <a:srgbClr val="434343"/>
                </a:solidFill>
              </a:rPr>
              <a:t>Most youths indicated they were fine with mentors interacting with their parents.</a:t>
            </a:r>
            <a:endParaRPr sz="1800">
              <a:solidFill>
                <a:srgbClr val="434343"/>
              </a:solidFill>
            </a:endParaRPr>
          </a:p>
          <a:p>
            <a:pPr indent="-342900" lvl="0" marL="457200" rtl="0" algn="l">
              <a:spcBef>
                <a:spcPts val="600"/>
              </a:spcBef>
              <a:spcAft>
                <a:spcPts val="0"/>
              </a:spcAft>
              <a:buClr>
                <a:srgbClr val="434343"/>
              </a:buClr>
              <a:buSzPts val="1800"/>
              <a:buChar char="●"/>
            </a:pPr>
            <a:r>
              <a:rPr lang="en" sz="1800">
                <a:solidFill>
                  <a:srgbClr val="434343"/>
                </a:solidFill>
              </a:rPr>
              <a:t>Youths indicated that they would be uncomfortable with parental involvement in </a:t>
            </a:r>
            <a:r>
              <a:rPr i="1" lang="en" sz="1800">
                <a:solidFill>
                  <a:srgbClr val="434343"/>
                </a:solidFill>
              </a:rPr>
              <a:t>all</a:t>
            </a:r>
            <a:r>
              <a:rPr lang="en" sz="1800">
                <a:solidFill>
                  <a:srgbClr val="434343"/>
                </a:solidFill>
              </a:rPr>
              <a:t> program activities.</a:t>
            </a:r>
            <a:endParaRPr sz="1800">
              <a:solidFill>
                <a:srgbClr val="434343"/>
              </a:solidFill>
            </a:endParaRPr>
          </a:p>
          <a:p>
            <a:pPr indent="-342900" lvl="0" marL="457200" rtl="0" algn="l">
              <a:spcBef>
                <a:spcPts val="600"/>
              </a:spcBef>
              <a:spcAft>
                <a:spcPts val="600"/>
              </a:spcAft>
              <a:buClr>
                <a:srgbClr val="434343"/>
              </a:buClr>
              <a:buSzPts val="1800"/>
              <a:buChar char="●"/>
            </a:pPr>
            <a:r>
              <a:rPr lang="en" sz="1800">
                <a:solidFill>
                  <a:srgbClr val="434343"/>
                </a:solidFill>
              </a:rPr>
              <a:t>Work schedules and fatigue were cited as the primary impediments preventing parents from being more regularly involved.</a:t>
            </a:r>
            <a:endParaRPr sz="1800">
              <a:solidFill>
                <a:srgbClr val="434343"/>
              </a:solidFill>
            </a:endParaRPr>
          </a:p>
        </p:txBody>
      </p:sp>
      <p:sp>
        <p:nvSpPr>
          <p:cNvPr id="300" name="Google Shape;300;p46"/>
          <p:cNvSpPr/>
          <p:nvPr/>
        </p:nvSpPr>
        <p:spPr>
          <a:xfrm>
            <a:off x="228600" y="3749040"/>
            <a:ext cx="8686800" cy="1188600"/>
          </a:xfrm>
          <a:prstGeom prst="round2DiagRect">
            <a:avLst>
              <a:gd fmla="val 29795" name="adj1"/>
              <a:gd fmla="val 0" name="adj2"/>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Suggestions</a:t>
            </a:r>
            <a:endParaRPr b="1"/>
          </a:p>
          <a:p>
            <a:pPr indent="-317500" lvl="0" marL="457200" rtl="0" algn="l">
              <a:spcBef>
                <a:spcPts val="600"/>
              </a:spcBef>
              <a:spcAft>
                <a:spcPts val="0"/>
              </a:spcAft>
              <a:buSzPts val="1400"/>
              <a:buChar char="●"/>
            </a:pPr>
            <a:r>
              <a:rPr lang="en"/>
              <a:t>Non-career focused social activities that include parents.</a:t>
            </a:r>
            <a:endParaRPr/>
          </a:p>
          <a:p>
            <a:pPr indent="-317500" lvl="0" marL="457200" rtl="0" algn="l">
              <a:spcBef>
                <a:spcPts val="600"/>
              </a:spcBef>
              <a:spcAft>
                <a:spcPts val="0"/>
              </a:spcAft>
              <a:buSzPts val="1400"/>
              <a:buChar char="●"/>
            </a:pPr>
            <a:r>
              <a:rPr lang="en"/>
              <a:t>Have mentors provide mentorship to parents also.</a:t>
            </a:r>
            <a:endParaRPr/>
          </a:p>
          <a:p>
            <a:pPr indent="-317500" lvl="0" marL="457200" rtl="0" algn="l">
              <a:spcBef>
                <a:spcPts val="600"/>
              </a:spcBef>
              <a:spcAft>
                <a:spcPts val="600"/>
              </a:spcAft>
              <a:buSzPts val="1400"/>
              <a:buChar char="●"/>
            </a:pPr>
            <a:r>
              <a:rPr lang="en"/>
              <a:t>Provide parents with suggestions for activities to do and topics to discuss with their children.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7"/>
          <p:cNvSpPr txBox="1"/>
          <p:nvPr/>
        </p:nvSpPr>
        <p:spPr>
          <a:xfrm>
            <a:off x="228600" y="182875"/>
            <a:ext cx="6294900" cy="938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t>Consider e</a:t>
            </a:r>
            <a:r>
              <a:rPr lang="en" sz="2400"/>
              <a:t>xpanding participation beyond the Kenyan immigrant community.</a:t>
            </a:r>
            <a:endParaRPr sz="2400"/>
          </a:p>
        </p:txBody>
      </p:sp>
      <p:sp>
        <p:nvSpPr>
          <p:cNvPr id="306" name="Google Shape;306;p47"/>
          <p:cNvSpPr txBox="1"/>
          <p:nvPr/>
        </p:nvSpPr>
        <p:spPr>
          <a:xfrm>
            <a:off x="228600" y="1188725"/>
            <a:ext cx="5210700" cy="146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sz="1800">
                <a:solidFill>
                  <a:srgbClr val="434343"/>
                </a:solidFill>
              </a:rPr>
              <a:t>Youths indicated that the program’s exclusive focus on attracting program participants from the Kenyan immigrant community was a limitation.</a:t>
            </a:r>
            <a:endParaRPr sz="1800">
              <a:solidFill>
                <a:srgbClr val="434343"/>
              </a:solidFill>
            </a:endParaRPr>
          </a:p>
          <a:p>
            <a:pPr indent="-342900" lvl="0" marL="457200" rtl="0" algn="l">
              <a:spcBef>
                <a:spcPts val="600"/>
              </a:spcBef>
              <a:spcAft>
                <a:spcPts val="600"/>
              </a:spcAft>
              <a:buClr>
                <a:srgbClr val="434343"/>
              </a:buClr>
              <a:buSzPts val="1800"/>
              <a:buChar char="●"/>
            </a:pPr>
            <a:r>
              <a:rPr lang="en" sz="1800">
                <a:solidFill>
                  <a:srgbClr val="434343"/>
                </a:solidFill>
              </a:rPr>
              <a:t>Exclusive focus on participants from the Kenyan immigrant community limits the pool of potential resources for the program.</a:t>
            </a:r>
            <a:endParaRPr sz="1800">
              <a:solidFill>
                <a:srgbClr val="434343"/>
              </a:solidFill>
            </a:endParaRPr>
          </a:p>
        </p:txBody>
      </p:sp>
      <p:sp>
        <p:nvSpPr>
          <p:cNvPr id="307" name="Google Shape;307;p47"/>
          <p:cNvSpPr/>
          <p:nvPr/>
        </p:nvSpPr>
        <p:spPr>
          <a:xfrm>
            <a:off x="228600" y="3749040"/>
            <a:ext cx="8686800" cy="1188600"/>
          </a:xfrm>
          <a:prstGeom prst="round2DiagRect">
            <a:avLst>
              <a:gd fmla="val 29795" name="adj1"/>
              <a:gd fmla="val 0" name="adj2"/>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Suggestions</a:t>
            </a:r>
            <a:endParaRPr b="1"/>
          </a:p>
          <a:p>
            <a:pPr indent="-317500" lvl="0" marL="457200" rtl="0" algn="l">
              <a:spcBef>
                <a:spcPts val="600"/>
              </a:spcBef>
              <a:spcAft>
                <a:spcPts val="0"/>
              </a:spcAft>
              <a:buSzPts val="1400"/>
              <a:buChar char="●"/>
            </a:pPr>
            <a:r>
              <a:rPr lang="en"/>
              <a:t>Recruit mentors from outside the Kenyan immigrant community.</a:t>
            </a:r>
            <a:endParaRPr/>
          </a:p>
          <a:p>
            <a:pPr indent="-317500" lvl="0" marL="457200" rtl="0" algn="l">
              <a:spcBef>
                <a:spcPts val="600"/>
              </a:spcBef>
              <a:spcAft>
                <a:spcPts val="0"/>
              </a:spcAft>
              <a:buSzPts val="1400"/>
              <a:buChar char="●"/>
            </a:pPr>
            <a:r>
              <a:rPr lang="en"/>
              <a:t>Partner with other mentor programs for specific activities.</a:t>
            </a:r>
            <a:endParaRPr/>
          </a:p>
          <a:p>
            <a:pPr indent="-317500" lvl="0" marL="457200" rtl="0" algn="l">
              <a:spcBef>
                <a:spcPts val="600"/>
              </a:spcBef>
              <a:spcAft>
                <a:spcPts val="600"/>
              </a:spcAft>
              <a:buSzPts val="1400"/>
              <a:buChar char="●"/>
            </a:pPr>
            <a:r>
              <a:rPr lang="en"/>
              <a:t>Partner with other service programs in the St. Louis community.</a:t>
            </a:r>
            <a:endParaRPr/>
          </a:p>
        </p:txBody>
      </p:sp>
      <p:pic>
        <p:nvPicPr>
          <p:cNvPr id="308" name="Google Shape;308;p47"/>
          <p:cNvPicPr preferRelativeResize="0"/>
          <p:nvPr/>
        </p:nvPicPr>
        <p:blipFill>
          <a:blip r:embed="rId3">
            <a:alphaModFix/>
          </a:blip>
          <a:stretch>
            <a:fillRect/>
          </a:stretch>
        </p:blipFill>
        <p:spPr>
          <a:xfrm>
            <a:off x="6581650" y="119760"/>
            <a:ext cx="2333750" cy="2712991"/>
          </a:xfrm>
          <a:prstGeom prst="rect">
            <a:avLst/>
          </a:prstGeom>
          <a:noFill/>
          <a:ln>
            <a:noFill/>
          </a:ln>
        </p:spPr>
      </p:pic>
      <p:pic>
        <p:nvPicPr>
          <p:cNvPr id="309" name="Google Shape;309;p47"/>
          <p:cNvPicPr preferRelativeResize="0"/>
          <p:nvPr/>
        </p:nvPicPr>
        <p:blipFill rotWithShape="1">
          <a:blip r:embed="rId4">
            <a:alphaModFix/>
          </a:blip>
          <a:srcRect b="0" l="4632" r="18027" t="13696"/>
          <a:stretch/>
        </p:blipFill>
        <p:spPr>
          <a:xfrm>
            <a:off x="5439300" y="2365350"/>
            <a:ext cx="2007876" cy="1260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id="314" name="Google Shape;314;p48"/>
          <p:cNvPicPr preferRelativeResize="0"/>
          <p:nvPr/>
        </p:nvPicPr>
        <p:blipFill>
          <a:blip r:embed="rId3">
            <a:alphaModFix/>
          </a:blip>
          <a:stretch>
            <a:fillRect/>
          </a:stretch>
        </p:blipFill>
        <p:spPr>
          <a:xfrm>
            <a:off x="5492700" y="1325250"/>
            <a:ext cx="3462751" cy="1947800"/>
          </a:xfrm>
          <a:prstGeom prst="rect">
            <a:avLst/>
          </a:prstGeom>
          <a:noFill/>
          <a:ln>
            <a:noFill/>
          </a:ln>
        </p:spPr>
      </p:pic>
      <p:sp>
        <p:nvSpPr>
          <p:cNvPr id="315" name="Google Shape;315;p48"/>
          <p:cNvSpPr txBox="1"/>
          <p:nvPr/>
        </p:nvSpPr>
        <p:spPr>
          <a:xfrm>
            <a:off x="228600" y="182880"/>
            <a:ext cx="8686800" cy="938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t>Consider relocating primary group meeting location to a larger, more conveniently located facility.</a:t>
            </a:r>
            <a:endParaRPr sz="2400"/>
          </a:p>
        </p:txBody>
      </p:sp>
      <p:sp>
        <p:nvSpPr>
          <p:cNvPr id="316" name="Google Shape;316;p48"/>
          <p:cNvSpPr txBox="1"/>
          <p:nvPr/>
        </p:nvSpPr>
        <p:spPr>
          <a:xfrm>
            <a:off x="228600" y="1188725"/>
            <a:ext cx="5210700" cy="146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sz="1800">
                <a:solidFill>
                  <a:srgbClr val="434343"/>
                </a:solidFill>
              </a:rPr>
              <a:t>The conference room in the 7720 N. Lindbergh location has limitations:</a:t>
            </a:r>
            <a:endParaRPr sz="1800">
              <a:solidFill>
                <a:srgbClr val="434343"/>
              </a:solidFill>
            </a:endParaRPr>
          </a:p>
          <a:p>
            <a:pPr indent="-342900" lvl="1" marL="914400" rtl="0" algn="l">
              <a:spcBef>
                <a:spcPts val="600"/>
              </a:spcBef>
              <a:spcAft>
                <a:spcPts val="0"/>
              </a:spcAft>
              <a:buClr>
                <a:srgbClr val="434343"/>
              </a:buClr>
              <a:buSzPts val="1800"/>
              <a:buChar char="○"/>
            </a:pPr>
            <a:r>
              <a:rPr lang="en" sz="1800">
                <a:solidFill>
                  <a:srgbClr val="434343"/>
                </a:solidFill>
              </a:rPr>
              <a:t>Can only comfortably accommodate 10 to 12 people.</a:t>
            </a:r>
            <a:endParaRPr sz="1800">
              <a:solidFill>
                <a:srgbClr val="434343"/>
              </a:solidFill>
            </a:endParaRPr>
          </a:p>
          <a:p>
            <a:pPr indent="-342900" lvl="1" marL="914400" rtl="0" algn="l">
              <a:spcBef>
                <a:spcPts val="600"/>
              </a:spcBef>
              <a:spcAft>
                <a:spcPts val="0"/>
              </a:spcAft>
              <a:buClr>
                <a:srgbClr val="434343"/>
              </a:buClr>
              <a:buSzPts val="1800"/>
              <a:buChar char="○"/>
            </a:pPr>
            <a:r>
              <a:rPr lang="en" sz="1800">
                <a:solidFill>
                  <a:srgbClr val="434343"/>
                </a:solidFill>
              </a:rPr>
              <a:t>Room arrangement not particularly conducive to some types of activities</a:t>
            </a:r>
            <a:r>
              <a:rPr lang="en" sz="1800">
                <a:solidFill>
                  <a:srgbClr val="434343"/>
                </a:solidFill>
              </a:rPr>
              <a:t>.</a:t>
            </a:r>
            <a:endParaRPr sz="1800">
              <a:solidFill>
                <a:srgbClr val="434343"/>
              </a:solidFill>
            </a:endParaRPr>
          </a:p>
          <a:p>
            <a:pPr indent="-342900" lvl="1" marL="914400" rtl="0" algn="l">
              <a:spcBef>
                <a:spcPts val="600"/>
              </a:spcBef>
              <a:spcAft>
                <a:spcPts val="600"/>
              </a:spcAft>
              <a:buClr>
                <a:srgbClr val="434343"/>
              </a:buClr>
              <a:buSzPts val="1800"/>
              <a:buChar char="○"/>
            </a:pPr>
            <a:r>
              <a:rPr lang="en" sz="1800">
                <a:solidFill>
                  <a:srgbClr val="434343"/>
                </a:solidFill>
              </a:rPr>
              <a:t>Location is somewhat isolated.</a:t>
            </a:r>
            <a:endParaRPr sz="1800">
              <a:solidFill>
                <a:srgbClr val="434343"/>
              </a:solidFill>
            </a:endParaRPr>
          </a:p>
        </p:txBody>
      </p:sp>
      <p:sp>
        <p:nvSpPr>
          <p:cNvPr id="317" name="Google Shape;317;p48"/>
          <p:cNvSpPr/>
          <p:nvPr/>
        </p:nvSpPr>
        <p:spPr>
          <a:xfrm>
            <a:off x="228600" y="3749040"/>
            <a:ext cx="8686800" cy="1188600"/>
          </a:xfrm>
          <a:prstGeom prst="round2DiagRect">
            <a:avLst>
              <a:gd fmla="val 29795" name="adj1"/>
              <a:gd fmla="val 0" name="adj2"/>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Suggestions</a:t>
            </a:r>
            <a:endParaRPr b="1"/>
          </a:p>
          <a:p>
            <a:pPr indent="-317500" lvl="0" marL="457200" rtl="0" algn="l">
              <a:spcBef>
                <a:spcPts val="600"/>
              </a:spcBef>
              <a:spcAft>
                <a:spcPts val="0"/>
              </a:spcAft>
              <a:buSzPts val="1400"/>
              <a:buChar char="●"/>
            </a:pPr>
            <a:r>
              <a:rPr lang="en"/>
              <a:t>Florissant Valley Branch of St. Louis County Library System</a:t>
            </a:r>
            <a:endParaRPr/>
          </a:p>
          <a:p>
            <a:pPr indent="-317500" lvl="0" marL="457200" rtl="0" algn="l">
              <a:spcBef>
                <a:spcPts val="600"/>
              </a:spcBef>
              <a:spcAft>
                <a:spcPts val="600"/>
              </a:spcAft>
              <a:buSzPts val="1400"/>
              <a:buChar char="●"/>
            </a:pPr>
            <a:r>
              <a:rPr lang="en"/>
              <a:t>Prairie Commons Branch of St. Louis County Library System.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9"/>
          <p:cNvSpPr txBox="1"/>
          <p:nvPr/>
        </p:nvSpPr>
        <p:spPr>
          <a:xfrm>
            <a:off x="347650" y="187325"/>
            <a:ext cx="5313000" cy="57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400"/>
              <a:t>References</a:t>
            </a:r>
            <a:endParaRPr sz="2400"/>
          </a:p>
        </p:txBody>
      </p:sp>
      <p:sp>
        <p:nvSpPr>
          <p:cNvPr id="323" name="Google Shape;323;p49"/>
          <p:cNvSpPr txBox="1"/>
          <p:nvPr/>
        </p:nvSpPr>
        <p:spPr>
          <a:xfrm>
            <a:off x="347650" y="690425"/>
            <a:ext cx="8477400" cy="4399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200000"/>
              </a:lnSpc>
              <a:spcBef>
                <a:spcPts val="0"/>
              </a:spcBef>
              <a:spcAft>
                <a:spcPts val="0"/>
              </a:spcAft>
              <a:buNone/>
            </a:pPr>
            <a:r>
              <a:rPr lang="en" sz="950">
                <a:solidFill>
                  <a:schemeClr val="dk1"/>
                </a:solidFill>
                <a:latin typeface="Times New Roman"/>
                <a:ea typeface="Times New Roman"/>
                <a:cs typeface="Times New Roman"/>
                <a:sym typeface="Times New Roman"/>
              </a:rPr>
              <a:t>Aron, A., Melinat, E., Aron, E. N., Vallone, R. D., &amp; Bator, R. J. (1997). The Experimental Generation of Interpersonal Closeness: A Procedure and Some Preliminary Findings. </a:t>
            </a:r>
            <a:r>
              <a:rPr i="1" lang="en" sz="950">
                <a:solidFill>
                  <a:schemeClr val="dk1"/>
                </a:solidFill>
                <a:latin typeface="Times New Roman"/>
                <a:ea typeface="Times New Roman"/>
                <a:cs typeface="Times New Roman"/>
                <a:sym typeface="Times New Roman"/>
              </a:rPr>
              <a:t>Personality and Social Psychology Bulletin</a:t>
            </a:r>
            <a:r>
              <a:rPr lang="en" sz="950">
                <a:solidFill>
                  <a:schemeClr val="dk1"/>
                </a:solidFill>
                <a:latin typeface="Times New Roman"/>
                <a:ea typeface="Times New Roman"/>
                <a:cs typeface="Times New Roman"/>
                <a:sym typeface="Times New Roman"/>
              </a:rPr>
              <a:t>, (4), 363. Retrieved from http://ezp.slu.edu/login?url=http://search.ebscohost .com/login.aspx?direct=true&amp;db=edsbl&amp;AN=RN023285782&amp;site=eds-live.</a:t>
            </a:r>
            <a:endParaRPr sz="950">
              <a:solidFill>
                <a:schemeClr val="dk1"/>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None/>
            </a:pPr>
            <a:r>
              <a:rPr lang="en" sz="950">
                <a:solidFill>
                  <a:schemeClr val="dk1"/>
                </a:solidFill>
                <a:latin typeface="Times New Roman"/>
                <a:ea typeface="Times New Roman"/>
                <a:cs typeface="Times New Roman"/>
                <a:sym typeface="Times New Roman"/>
              </a:rPr>
              <a:t>Aschenbrener, C., &amp; Johnson, S. (2017). Educationally-Based, Culturally-Sensitive, Theory-Driven Mentorship Intervention with At-risk Native American Youth in South Dakota: A Narrative Review. </a:t>
            </a:r>
            <a:r>
              <a:rPr i="1" lang="en" sz="950">
                <a:solidFill>
                  <a:schemeClr val="dk1"/>
                </a:solidFill>
                <a:latin typeface="Times New Roman"/>
                <a:ea typeface="Times New Roman"/>
                <a:cs typeface="Times New Roman"/>
                <a:sym typeface="Times New Roman"/>
              </a:rPr>
              <a:t>Journal of Child &amp; Family Studies, 26</a:t>
            </a:r>
            <a:r>
              <a:rPr lang="en" sz="950">
                <a:solidFill>
                  <a:schemeClr val="dk1"/>
                </a:solidFill>
                <a:latin typeface="Times New Roman"/>
                <a:ea typeface="Times New Roman"/>
                <a:cs typeface="Times New Roman"/>
                <a:sym typeface="Times New Roman"/>
              </a:rPr>
              <a:t>(1), 14-27. doi:10.1007/s10826-016-0537-z</a:t>
            </a:r>
            <a:endParaRPr sz="950">
              <a:solidFill>
                <a:schemeClr val="dk1"/>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None/>
            </a:pPr>
            <a:r>
              <a:rPr lang="en" sz="950">
                <a:solidFill>
                  <a:schemeClr val="dk1"/>
                </a:solidFill>
                <a:latin typeface="Times New Roman"/>
                <a:ea typeface="Times New Roman"/>
                <a:cs typeface="Times New Roman"/>
                <a:sym typeface="Times New Roman"/>
              </a:rPr>
              <a:t>Brittian, A. S., Sy, S. R., &amp; Stokes, J. E. (2009). Mentoring: Implications for African American College Students. </a:t>
            </a:r>
            <a:r>
              <a:rPr i="1" lang="en" sz="950">
                <a:solidFill>
                  <a:schemeClr val="dk1"/>
                </a:solidFill>
                <a:latin typeface="Times New Roman"/>
                <a:ea typeface="Times New Roman"/>
                <a:cs typeface="Times New Roman"/>
                <a:sym typeface="Times New Roman"/>
              </a:rPr>
              <a:t>Western Journal of Black Studies, 33</a:t>
            </a:r>
            <a:r>
              <a:rPr lang="en" sz="950">
                <a:solidFill>
                  <a:schemeClr val="dk1"/>
                </a:solidFill>
                <a:latin typeface="Times New Roman"/>
                <a:ea typeface="Times New Roman"/>
                <a:cs typeface="Times New Roman"/>
                <a:sym typeface="Times New Roman"/>
              </a:rPr>
              <a:t>(2), 87-97. </a:t>
            </a:r>
            <a:endParaRPr sz="950">
              <a:solidFill>
                <a:schemeClr val="dk1"/>
              </a:solidFill>
              <a:latin typeface="Times New Roman"/>
              <a:ea typeface="Times New Roman"/>
              <a:cs typeface="Times New Roman"/>
              <a:sym typeface="Times New Roman"/>
            </a:endParaRPr>
          </a:p>
          <a:p>
            <a:pPr indent="-457200" lvl="0" marL="457200" marR="0" rtl="0" algn="l">
              <a:lnSpc>
                <a:spcPct val="200000"/>
              </a:lnSpc>
              <a:spcBef>
                <a:spcPts val="0"/>
              </a:spcBef>
              <a:spcAft>
                <a:spcPts val="0"/>
              </a:spcAft>
              <a:buNone/>
            </a:pPr>
            <a:r>
              <a:rPr lang="en" sz="950">
                <a:solidFill>
                  <a:schemeClr val="dk1"/>
                </a:solidFill>
                <a:latin typeface="Times New Roman"/>
                <a:ea typeface="Times New Roman"/>
                <a:cs typeface="Times New Roman"/>
                <a:sym typeface="Times New Roman"/>
              </a:rPr>
              <a:t>Ching, A. M., Yeh, C. J., Siu, W. Y., Wu, K. A., &amp; Okubo, Y. (2009). Evaluation of a School-based Internship Program for Chinese Immigrant Adolescents in the United States. </a:t>
            </a:r>
            <a:r>
              <a:rPr i="1" lang="en" sz="950">
                <a:solidFill>
                  <a:schemeClr val="dk1"/>
                </a:solidFill>
                <a:latin typeface="Times New Roman"/>
                <a:ea typeface="Times New Roman"/>
                <a:cs typeface="Times New Roman"/>
                <a:sym typeface="Times New Roman"/>
              </a:rPr>
              <a:t>Adolescence, 44</a:t>
            </a:r>
            <a:r>
              <a:rPr lang="en" sz="950">
                <a:solidFill>
                  <a:schemeClr val="dk1"/>
                </a:solidFill>
                <a:latin typeface="Times New Roman"/>
                <a:ea typeface="Times New Roman"/>
                <a:cs typeface="Times New Roman"/>
                <a:sym typeface="Times New Roman"/>
              </a:rPr>
              <a:t>(175), 601-620. </a:t>
            </a:r>
            <a:endParaRPr sz="950">
              <a:solidFill>
                <a:schemeClr val="dk1"/>
              </a:solidFill>
              <a:latin typeface="Times New Roman"/>
              <a:ea typeface="Times New Roman"/>
              <a:cs typeface="Times New Roman"/>
              <a:sym typeface="Times New Roman"/>
            </a:endParaRPr>
          </a:p>
          <a:p>
            <a:pPr indent="-457200" lvl="0" marL="457200" marR="0" rtl="0" algn="l">
              <a:lnSpc>
                <a:spcPct val="200000"/>
              </a:lnSpc>
              <a:spcBef>
                <a:spcPts val="0"/>
              </a:spcBef>
              <a:spcAft>
                <a:spcPts val="0"/>
              </a:spcAft>
              <a:buNone/>
            </a:pPr>
            <a:r>
              <a:rPr lang="en" sz="950">
                <a:solidFill>
                  <a:schemeClr val="dk1"/>
                </a:solidFill>
                <a:latin typeface="Times New Roman"/>
                <a:ea typeface="Times New Roman"/>
                <a:cs typeface="Times New Roman"/>
                <a:sym typeface="Times New Roman"/>
              </a:rPr>
              <a:t>Fernandes-Alcantara, A. L. (2015). Vulnerable Youth: Federal mentoring programs and issues.</a:t>
            </a:r>
            <a:endParaRPr sz="950">
              <a:solidFill>
                <a:schemeClr val="dk1"/>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None/>
            </a:pPr>
            <a:r>
              <a:rPr lang="en" sz="950">
                <a:solidFill>
                  <a:schemeClr val="dk1"/>
                </a:solidFill>
                <a:latin typeface="Times New Roman"/>
                <a:ea typeface="Times New Roman"/>
                <a:cs typeface="Times New Roman"/>
                <a:sym typeface="Times New Roman"/>
              </a:rPr>
              <a:t>Rhodes, J., Reddy, R., Roffman, J., &amp; Grossman, J. (2005). Promoting successful youth mentoring relationships: A preliminary screening questionnaire. </a:t>
            </a:r>
            <a:r>
              <a:rPr i="1" lang="en" sz="950">
                <a:solidFill>
                  <a:schemeClr val="dk1"/>
                </a:solidFill>
                <a:latin typeface="Times New Roman"/>
                <a:ea typeface="Times New Roman"/>
                <a:cs typeface="Times New Roman"/>
                <a:sym typeface="Times New Roman"/>
              </a:rPr>
              <a:t>Journal of Primary Prevention</a:t>
            </a:r>
            <a:r>
              <a:rPr lang="en" sz="950">
                <a:solidFill>
                  <a:schemeClr val="dk1"/>
                </a:solidFill>
                <a:latin typeface="Times New Roman"/>
                <a:ea typeface="Times New Roman"/>
                <a:cs typeface="Times New Roman"/>
                <a:sym typeface="Times New Roman"/>
              </a:rPr>
              <a:t> 26: 147-168. </a:t>
            </a:r>
            <a:endParaRPr sz="950">
              <a:solidFill>
                <a:schemeClr val="dk1"/>
              </a:solidFill>
              <a:latin typeface="Times New Roman"/>
              <a:ea typeface="Times New Roman"/>
              <a:cs typeface="Times New Roman"/>
              <a:sym typeface="Times New Roman"/>
            </a:endParaRPr>
          </a:p>
          <a:p>
            <a:pPr indent="-457200" lvl="0" marL="457200" marR="0" rtl="0" algn="l">
              <a:lnSpc>
                <a:spcPct val="200000"/>
              </a:lnSpc>
              <a:spcBef>
                <a:spcPts val="0"/>
              </a:spcBef>
              <a:spcAft>
                <a:spcPts val="0"/>
              </a:spcAft>
              <a:buNone/>
            </a:pPr>
            <a:r>
              <a:rPr lang="en" sz="950">
                <a:solidFill>
                  <a:schemeClr val="dk1"/>
                </a:solidFill>
                <a:latin typeface="Times New Roman"/>
                <a:ea typeface="Times New Roman"/>
                <a:cs typeface="Times New Roman"/>
                <a:sym typeface="Times New Roman"/>
              </a:rPr>
              <a:t>University of California - Berkeley. (n.d.) Fast Friends procedure full protocol used in </a:t>
            </a:r>
            <a:r>
              <a:rPr i="1" lang="en" sz="950">
                <a:solidFill>
                  <a:schemeClr val="dk1"/>
                </a:solidFill>
                <a:latin typeface="Times New Roman"/>
                <a:ea typeface="Times New Roman"/>
                <a:cs typeface="Times New Roman"/>
                <a:sym typeface="Times New Roman"/>
              </a:rPr>
              <a:t>Page-Gould, Mendoza-Denton, &amp; Tropp</a:t>
            </a:r>
            <a:r>
              <a:rPr lang="en" sz="950">
                <a:solidFill>
                  <a:schemeClr val="dk1"/>
                </a:solidFill>
                <a:latin typeface="Times New Roman"/>
                <a:ea typeface="Times New Roman"/>
                <a:cs typeface="Times New Roman"/>
                <a:sym typeface="Times New Roman"/>
              </a:rPr>
              <a:t> (2008). Retrieved from https://rascl.berkeley.edu/tools.html.</a:t>
            </a:r>
            <a:endParaRPr sz="9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950">
                <a:solidFill>
                  <a:schemeClr val="dk1"/>
                </a:solidFill>
                <a:latin typeface="Times New Roman"/>
                <a:ea typeface="Times New Roman"/>
                <a:cs typeface="Times New Roman"/>
                <a:sym typeface="Times New Roman"/>
              </a:rPr>
              <a:t>Vitendo 4 Africa Mentoring Program. </a:t>
            </a:r>
            <a:r>
              <a:rPr i="1" lang="en" sz="950">
                <a:solidFill>
                  <a:schemeClr val="dk1"/>
                </a:solidFill>
                <a:latin typeface="Times New Roman"/>
                <a:ea typeface="Times New Roman"/>
                <a:cs typeface="Times New Roman"/>
                <a:sym typeface="Times New Roman"/>
              </a:rPr>
              <a:t>V4A Revised March 29, 2017.</a:t>
            </a:r>
            <a:endParaRPr i="1" sz="950">
              <a:solidFill>
                <a:schemeClr val="dk1"/>
              </a:solidFill>
              <a:latin typeface="Times New Roman"/>
              <a:ea typeface="Times New Roman"/>
              <a:cs typeface="Times New Roman"/>
              <a:sym typeface="Times New Roman"/>
            </a:endParaRPr>
          </a:p>
          <a:p>
            <a:pPr indent="-457200" lvl="0" marL="457200" marR="0" rtl="0" algn="l">
              <a:lnSpc>
                <a:spcPct val="200000"/>
              </a:lnSpc>
              <a:spcBef>
                <a:spcPts val="1000"/>
              </a:spcBef>
              <a:spcAft>
                <a:spcPts val="0"/>
              </a:spcAft>
              <a:buNone/>
            </a:pPr>
            <a:r>
              <a:rPr lang="en" sz="950">
                <a:solidFill>
                  <a:schemeClr val="dk1"/>
                </a:solidFill>
                <a:latin typeface="Times New Roman"/>
                <a:ea typeface="Times New Roman"/>
                <a:cs typeface="Times New Roman"/>
                <a:sym typeface="Times New Roman"/>
              </a:rPr>
              <a:t>Walker, G. (2007). Mentoring, policy, and politics. </a:t>
            </a:r>
            <a:r>
              <a:rPr i="1" lang="en" sz="950">
                <a:solidFill>
                  <a:schemeClr val="dk1"/>
                </a:solidFill>
                <a:latin typeface="Times New Roman"/>
                <a:ea typeface="Times New Roman"/>
                <a:cs typeface="Times New Roman"/>
                <a:sym typeface="Times New Roman"/>
              </a:rPr>
              <a:t>Philadelphia: Public/Private Ventures.</a:t>
            </a:r>
            <a:endParaRPr sz="9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nvSpPr>
        <p:spPr>
          <a:xfrm>
            <a:off x="385050" y="233800"/>
            <a:ext cx="7764300" cy="97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t>Vitendo 4 Africa Mission</a:t>
            </a:r>
            <a:endParaRPr sz="3000"/>
          </a:p>
        </p:txBody>
      </p:sp>
      <p:sp>
        <p:nvSpPr>
          <p:cNvPr id="75" name="Google Shape;75;p16"/>
          <p:cNvSpPr txBox="1"/>
          <p:nvPr/>
        </p:nvSpPr>
        <p:spPr>
          <a:xfrm>
            <a:off x="446150" y="1055500"/>
            <a:ext cx="6137400" cy="3429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Char char="●"/>
            </a:pPr>
            <a:r>
              <a:rPr lang="en" sz="1600">
                <a:solidFill>
                  <a:srgbClr val="434343"/>
                </a:solidFill>
              </a:rPr>
              <a:t>T</a:t>
            </a:r>
            <a:r>
              <a:rPr lang="en" sz="1600">
                <a:solidFill>
                  <a:srgbClr val="434343"/>
                </a:solidFill>
              </a:rPr>
              <a:t>o service African immigrants in various ways such as legal services, community organization, places of </a:t>
            </a:r>
            <a:r>
              <a:rPr lang="en" sz="1600">
                <a:solidFill>
                  <a:srgbClr val="434343"/>
                </a:solidFill>
              </a:rPr>
              <a:t>worship</a:t>
            </a:r>
            <a:r>
              <a:rPr lang="en" sz="1600">
                <a:solidFill>
                  <a:srgbClr val="434343"/>
                </a:solidFill>
              </a:rPr>
              <a:t>, and their mentorship of youths.</a:t>
            </a:r>
            <a:endParaRPr sz="1600">
              <a:solidFill>
                <a:srgbClr val="434343"/>
              </a:solidFill>
            </a:endParaRPr>
          </a:p>
          <a:p>
            <a:pPr indent="-330200" lvl="0" marL="457200" rtl="0" algn="l">
              <a:spcBef>
                <a:spcPts val="1000"/>
              </a:spcBef>
              <a:spcAft>
                <a:spcPts val="0"/>
              </a:spcAft>
              <a:buClr>
                <a:srgbClr val="434343"/>
              </a:buClr>
              <a:buSzPts val="1600"/>
              <a:buChar char="●"/>
            </a:pPr>
            <a:r>
              <a:rPr lang="en" sz="1600">
                <a:solidFill>
                  <a:srgbClr val="434343"/>
                </a:solidFill>
              </a:rPr>
              <a:t>To bridge the gaps of understanding and efficiency in </a:t>
            </a:r>
            <a:r>
              <a:rPr lang="en" sz="1600">
                <a:solidFill>
                  <a:srgbClr val="434343"/>
                </a:solidFill>
              </a:rPr>
              <a:t>maneuvering</a:t>
            </a:r>
            <a:r>
              <a:rPr lang="en" sz="1600">
                <a:solidFill>
                  <a:srgbClr val="434343"/>
                </a:solidFill>
              </a:rPr>
              <a:t> institutions, life stages, and career preparation and </a:t>
            </a:r>
            <a:r>
              <a:rPr lang="en" sz="1600">
                <a:solidFill>
                  <a:srgbClr val="434343"/>
                </a:solidFill>
              </a:rPr>
              <a:t>acquisition.</a:t>
            </a:r>
            <a:r>
              <a:rPr lang="en" sz="1600">
                <a:solidFill>
                  <a:srgbClr val="434343"/>
                </a:solidFill>
              </a:rPr>
              <a:t> </a:t>
            </a:r>
            <a:endParaRPr sz="1600">
              <a:solidFill>
                <a:srgbClr val="434343"/>
              </a:solidFill>
            </a:endParaRPr>
          </a:p>
          <a:p>
            <a:pPr indent="-330200" lvl="0" marL="457200" rtl="0" algn="l">
              <a:spcBef>
                <a:spcPts val="1000"/>
              </a:spcBef>
              <a:spcAft>
                <a:spcPts val="0"/>
              </a:spcAft>
              <a:buClr>
                <a:srgbClr val="434343"/>
              </a:buClr>
              <a:buSzPts val="1600"/>
              <a:buChar char="●"/>
            </a:pPr>
            <a:r>
              <a:rPr lang="en" sz="1600">
                <a:solidFill>
                  <a:srgbClr val="434343"/>
                </a:solidFill>
              </a:rPr>
              <a:t>T</a:t>
            </a:r>
            <a:r>
              <a:rPr lang="en" sz="1600">
                <a:solidFill>
                  <a:srgbClr val="434343"/>
                </a:solidFill>
              </a:rPr>
              <a:t>o </a:t>
            </a:r>
            <a:r>
              <a:rPr lang="en" sz="1600">
                <a:solidFill>
                  <a:srgbClr val="434343"/>
                </a:solidFill>
              </a:rPr>
              <a:t>help give African youth advantages when preparing for their secondary education and their ultimate career goals.</a:t>
            </a:r>
            <a:endParaRPr sz="1600">
              <a:solidFill>
                <a:srgbClr val="434343"/>
              </a:solidFill>
            </a:endParaRPr>
          </a:p>
          <a:p>
            <a:pPr indent="-330200" lvl="1" marL="914400" rtl="0" algn="l">
              <a:spcBef>
                <a:spcPts val="1000"/>
              </a:spcBef>
              <a:spcAft>
                <a:spcPts val="0"/>
              </a:spcAft>
              <a:buClr>
                <a:srgbClr val="434343"/>
              </a:buClr>
              <a:buSzPts val="1600"/>
              <a:buChar char="○"/>
            </a:pPr>
            <a:r>
              <a:rPr lang="en" sz="1600">
                <a:solidFill>
                  <a:srgbClr val="434343"/>
                </a:solidFill>
              </a:rPr>
              <a:t>Through ACT prep, </a:t>
            </a:r>
            <a:r>
              <a:rPr lang="en" sz="1600">
                <a:solidFill>
                  <a:srgbClr val="434343"/>
                </a:solidFill>
              </a:rPr>
              <a:t>Africa </a:t>
            </a:r>
            <a:r>
              <a:rPr lang="en" sz="1600">
                <a:solidFill>
                  <a:srgbClr val="434343"/>
                </a:solidFill>
              </a:rPr>
              <a:t>Mission Trip, and Mentors</a:t>
            </a:r>
            <a:endParaRPr sz="1600">
              <a:solidFill>
                <a:srgbClr val="434343"/>
              </a:solidFill>
            </a:endParaRPr>
          </a:p>
          <a:p>
            <a:pPr indent="-330200" lvl="1" marL="914400" rtl="0" algn="l">
              <a:spcBef>
                <a:spcPts val="1000"/>
              </a:spcBef>
              <a:spcAft>
                <a:spcPts val="1000"/>
              </a:spcAft>
              <a:buClr>
                <a:srgbClr val="434343"/>
              </a:buClr>
              <a:buSzPts val="1600"/>
              <a:buChar char="○"/>
            </a:pPr>
            <a:r>
              <a:rPr lang="en" sz="1600">
                <a:solidFill>
                  <a:srgbClr val="434343"/>
                </a:solidFill>
              </a:rPr>
              <a:t>“</a:t>
            </a:r>
            <a:r>
              <a:rPr lang="en" sz="1600">
                <a:solidFill>
                  <a:srgbClr val="434343"/>
                </a:solidFill>
              </a:rPr>
              <a:t>Ideally, friendships will develop in such a way that students feel comfortable in approaching their mentors for help with academic, social and personal concerns.”</a:t>
            </a:r>
            <a:r>
              <a:rPr baseline="30000" lang="en" sz="1600">
                <a:solidFill>
                  <a:srgbClr val="434343"/>
                </a:solidFill>
              </a:rPr>
              <a:t>1</a:t>
            </a:r>
            <a:endParaRPr baseline="30000" sz="1600">
              <a:solidFill>
                <a:srgbClr val="434343"/>
              </a:solidFill>
            </a:endParaRPr>
          </a:p>
        </p:txBody>
      </p:sp>
      <p:pic>
        <p:nvPicPr>
          <p:cNvPr id="76" name="Google Shape;76;p16"/>
          <p:cNvPicPr preferRelativeResize="0"/>
          <p:nvPr/>
        </p:nvPicPr>
        <p:blipFill rotWithShape="1">
          <a:blip r:embed="rId3">
            <a:alphaModFix/>
          </a:blip>
          <a:srcRect b="0" l="0" r="0" t="32042"/>
          <a:stretch/>
        </p:blipFill>
        <p:spPr>
          <a:xfrm>
            <a:off x="6575500" y="193100"/>
            <a:ext cx="2378875" cy="1616650"/>
          </a:xfrm>
          <a:prstGeom prst="rect">
            <a:avLst/>
          </a:prstGeom>
          <a:noFill/>
          <a:ln>
            <a:noFill/>
          </a:ln>
        </p:spPr>
      </p:pic>
      <p:pic>
        <p:nvPicPr>
          <p:cNvPr id="77" name="Google Shape;77;p16"/>
          <p:cNvPicPr preferRelativeResize="0"/>
          <p:nvPr/>
        </p:nvPicPr>
        <p:blipFill>
          <a:blip r:embed="rId4">
            <a:alphaModFix/>
          </a:blip>
          <a:stretch>
            <a:fillRect/>
          </a:stretch>
        </p:blipFill>
        <p:spPr>
          <a:xfrm>
            <a:off x="6819100" y="1943075"/>
            <a:ext cx="2059076" cy="3088613"/>
          </a:xfrm>
          <a:prstGeom prst="rect">
            <a:avLst/>
          </a:prstGeom>
          <a:noFill/>
          <a:ln>
            <a:noFill/>
          </a:ln>
        </p:spPr>
      </p:pic>
      <p:sp>
        <p:nvSpPr>
          <p:cNvPr id="78" name="Google Shape;78;p16"/>
          <p:cNvSpPr txBox="1"/>
          <p:nvPr/>
        </p:nvSpPr>
        <p:spPr>
          <a:xfrm>
            <a:off x="327800" y="4774350"/>
            <a:ext cx="80913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baseline="30000" lang="en" sz="1600"/>
              <a:t>1 </a:t>
            </a:r>
            <a:r>
              <a:rPr baseline="30000" lang="en" sz="1600"/>
              <a:t>Vitendo 4 Africa Mentoring Program. </a:t>
            </a:r>
            <a:r>
              <a:rPr baseline="30000" i="1" lang="en" sz="1600"/>
              <a:t>V4A Revised March 29, 2017.</a:t>
            </a:r>
            <a:endParaRPr i="1" sz="1600">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nvSpPr>
        <p:spPr>
          <a:xfrm>
            <a:off x="385050" y="233800"/>
            <a:ext cx="7764300" cy="97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t>Comparison and Previous Research</a:t>
            </a:r>
            <a:endParaRPr sz="3000"/>
          </a:p>
        </p:txBody>
      </p:sp>
      <p:sp>
        <p:nvSpPr>
          <p:cNvPr id="84" name="Google Shape;84;p17"/>
          <p:cNvSpPr txBox="1"/>
          <p:nvPr/>
        </p:nvSpPr>
        <p:spPr>
          <a:xfrm>
            <a:off x="446150" y="826900"/>
            <a:ext cx="8091300" cy="342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434343"/>
              </a:buClr>
              <a:buSzPts val="1600"/>
              <a:buChar char="●"/>
            </a:pPr>
            <a:r>
              <a:rPr lang="en" sz="1600">
                <a:solidFill>
                  <a:srgbClr val="434343"/>
                </a:solidFill>
              </a:rPr>
              <a:t>At-risk or disadvantaged youth often see the </a:t>
            </a:r>
            <a:r>
              <a:rPr lang="en" sz="1600">
                <a:solidFill>
                  <a:srgbClr val="434343"/>
                </a:solidFill>
              </a:rPr>
              <a:t>environmental obstacles</a:t>
            </a:r>
            <a:r>
              <a:rPr lang="en" sz="1600">
                <a:solidFill>
                  <a:srgbClr val="434343"/>
                </a:solidFill>
              </a:rPr>
              <a:t> to finishing or continuing their education or career path too great to overcome, thus </a:t>
            </a:r>
            <a:r>
              <a:rPr lang="en" sz="1600">
                <a:solidFill>
                  <a:srgbClr val="434343"/>
                </a:solidFill>
              </a:rPr>
              <a:t>empirically</a:t>
            </a:r>
            <a:r>
              <a:rPr lang="en" sz="1600">
                <a:solidFill>
                  <a:srgbClr val="434343"/>
                </a:solidFill>
              </a:rPr>
              <a:t> mentorship intervention is a preventative measure.</a:t>
            </a:r>
            <a:r>
              <a:rPr baseline="30000" lang="en" sz="1600">
                <a:solidFill>
                  <a:srgbClr val="434343"/>
                </a:solidFill>
              </a:rPr>
              <a:t>1</a:t>
            </a:r>
            <a:r>
              <a:rPr lang="en" sz="1600">
                <a:solidFill>
                  <a:srgbClr val="434343"/>
                </a:solidFill>
              </a:rPr>
              <a:t> </a:t>
            </a:r>
            <a:endParaRPr sz="1600">
              <a:solidFill>
                <a:srgbClr val="434343"/>
              </a:solidFill>
            </a:endParaRPr>
          </a:p>
          <a:p>
            <a:pPr indent="-330200" lvl="0" marL="457200" marR="0" rtl="0" algn="l">
              <a:lnSpc>
                <a:spcPct val="100000"/>
              </a:lnSpc>
              <a:spcBef>
                <a:spcPts val="1000"/>
              </a:spcBef>
              <a:spcAft>
                <a:spcPts val="0"/>
              </a:spcAft>
              <a:buClr>
                <a:srgbClr val="434343"/>
              </a:buClr>
              <a:buSzPts val="1600"/>
              <a:buChar char="●"/>
            </a:pPr>
            <a:r>
              <a:rPr lang="en" sz="1600">
                <a:solidFill>
                  <a:srgbClr val="434343"/>
                </a:solidFill>
              </a:rPr>
              <a:t>Shows that African Americans in college are not receiving any benefits in terms of grades while they show increased engagement in networking and campus activities.</a:t>
            </a:r>
            <a:r>
              <a:rPr baseline="30000" lang="en" sz="1600">
                <a:solidFill>
                  <a:srgbClr val="434343"/>
                </a:solidFill>
              </a:rPr>
              <a:t>2</a:t>
            </a:r>
            <a:r>
              <a:rPr lang="en" sz="1600">
                <a:solidFill>
                  <a:srgbClr val="434343"/>
                </a:solidFill>
              </a:rPr>
              <a:t> </a:t>
            </a:r>
            <a:endParaRPr sz="1600">
              <a:solidFill>
                <a:srgbClr val="434343"/>
              </a:solidFill>
            </a:endParaRPr>
          </a:p>
          <a:p>
            <a:pPr indent="-330200" lvl="0" marL="457200" marR="0" rtl="0" algn="l">
              <a:lnSpc>
                <a:spcPct val="100000"/>
              </a:lnSpc>
              <a:spcBef>
                <a:spcPts val="1000"/>
              </a:spcBef>
              <a:spcAft>
                <a:spcPts val="1000"/>
              </a:spcAft>
              <a:buClr>
                <a:srgbClr val="434343"/>
              </a:buClr>
              <a:buSzPts val="1600"/>
              <a:buChar char="●"/>
            </a:pPr>
            <a:r>
              <a:rPr lang="en" sz="1600">
                <a:solidFill>
                  <a:srgbClr val="434343"/>
                </a:solidFill>
              </a:rPr>
              <a:t>Managing ethnic identity with their new American identity can be very difficult, and peers help with coping with managing these multiple roles. Students in mentoring programs can work together to provide additional social support and group counseling.</a:t>
            </a:r>
            <a:r>
              <a:rPr baseline="30000" lang="en" sz="1600">
                <a:solidFill>
                  <a:srgbClr val="434343"/>
                </a:solidFill>
              </a:rPr>
              <a:t>3</a:t>
            </a:r>
            <a:r>
              <a:rPr lang="en" sz="1600">
                <a:solidFill>
                  <a:srgbClr val="434343"/>
                </a:solidFill>
              </a:rPr>
              <a:t> </a:t>
            </a:r>
            <a:endParaRPr sz="1600">
              <a:solidFill>
                <a:srgbClr val="434343"/>
              </a:solidFill>
            </a:endParaRPr>
          </a:p>
        </p:txBody>
      </p:sp>
      <p:sp>
        <p:nvSpPr>
          <p:cNvPr id="85" name="Google Shape;85;p17"/>
          <p:cNvSpPr txBox="1"/>
          <p:nvPr/>
        </p:nvSpPr>
        <p:spPr>
          <a:xfrm>
            <a:off x="315725" y="3915725"/>
            <a:ext cx="8091300" cy="1453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None/>
            </a:pPr>
            <a:r>
              <a:rPr baseline="30000" lang="en" sz="1500">
                <a:latin typeface="Times New Roman"/>
                <a:ea typeface="Times New Roman"/>
                <a:cs typeface="Times New Roman"/>
                <a:sym typeface="Times New Roman"/>
              </a:rPr>
              <a:t>1 Aschenbrener, C., &amp; Johnson, S. (2017). Educationally-Based, Culturally-Sensitive, Theory-Driven Mentorship Intervention with At-risk Native American Youth in South Dakota: A Narrative Review.</a:t>
            </a:r>
            <a:endParaRPr sz="1500">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None/>
            </a:pPr>
            <a:r>
              <a:rPr baseline="30000" lang="en" sz="1500">
                <a:latin typeface="Times New Roman"/>
                <a:ea typeface="Times New Roman"/>
                <a:cs typeface="Times New Roman"/>
                <a:sym typeface="Times New Roman"/>
              </a:rPr>
              <a:t>2 Brittian, A. S., Sy, S. R., &amp; Stokes, J. E. (2009). Mentoring: Implications for African American College Students. </a:t>
            </a:r>
            <a:endParaRPr baseline="30000" sz="1500">
              <a:latin typeface="Times New Roman"/>
              <a:ea typeface="Times New Roman"/>
              <a:cs typeface="Times New Roman"/>
              <a:sym typeface="Times New Roman"/>
            </a:endParaRPr>
          </a:p>
          <a:p>
            <a:pPr indent="-457200" lvl="0" marL="457200" marR="0" rtl="0" algn="l">
              <a:lnSpc>
                <a:spcPct val="100000"/>
              </a:lnSpc>
              <a:spcBef>
                <a:spcPts val="0"/>
              </a:spcBef>
              <a:spcAft>
                <a:spcPts val="0"/>
              </a:spcAft>
              <a:buNone/>
            </a:pPr>
            <a:r>
              <a:rPr baseline="30000" lang="en" sz="1500">
                <a:latin typeface="Times New Roman"/>
                <a:ea typeface="Times New Roman"/>
                <a:cs typeface="Times New Roman"/>
                <a:sym typeface="Times New Roman"/>
              </a:rPr>
              <a:t>3 Ching, A. M., Yeh, C. J., Siu, W. Y., Wu, K. A., &amp; Okubo, Y. (2009). Evaluation of a School-based Internship Program for Chinese Immigrant Adolescents in the United States. Adolescence.</a:t>
            </a: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nvSpPr>
        <p:spPr>
          <a:xfrm>
            <a:off x="36575" y="1371600"/>
            <a:ext cx="9111600" cy="583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Merriweather"/>
                <a:ea typeface="Merriweather"/>
                <a:cs typeface="Merriweather"/>
                <a:sym typeface="Merriweather"/>
              </a:rPr>
              <a:t>Program Logic Model</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grpSp>
        <p:nvGrpSpPr>
          <p:cNvPr id="95" name="Google Shape;95;p19"/>
          <p:cNvGrpSpPr/>
          <p:nvPr/>
        </p:nvGrpSpPr>
        <p:grpSpPr>
          <a:xfrm>
            <a:off x="116575" y="91700"/>
            <a:ext cx="8842708" cy="4947000"/>
            <a:chOff x="116575" y="91700"/>
            <a:chExt cx="8842708" cy="4947000"/>
          </a:xfrm>
        </p:grpSpPr>
        <p:sp>
          <p:nvSpPr>
            <p:cNvPr id="96" name="Google Shape;96;p19"/>
            <p:cNvSpPr txBox="1"/>
            <p:nvPr/>
          </p:nvSpPr>
          <p:spPr>
            <a:xfrm>
              <a:off x="116575" y="467500"/>
              <a:ext cx="1371600" cy="274200"/>
            </a:xfrm>
            <a:prstGeom prst="rect">
              <a:avLst/>
            </a:prstGeom>
            <a:noFill/>
            <a:ln cap="flat" cmpd="sng" w="9525">
              <a:solidFill>
                <a:srgbClr val="000000"/>
              </a:solidFill>
              <a:prstDash val="solid"/>
              <a:round/>
              <a:headEnd len="sm" w="sm" type="none"/>
              <a:tailEnd len="sm" w="sm" type="none"/>
            </a:ln>
          </p:spPr>
          <p:txBody>
            <a:bodyPr anchorCtr="0" anchor="ctr" bIns="9125" lIns="9125" spcFirstLastPara="1" rIns="9125" wrap="square" tIns="9125">
              <a:noAutofit/>
            </a:bodyPr>
            <a:lstStyle/>
            <a:p>
              <a:pPr indent="0" lvl="0" marL="0" rtl="0" algn="ctr">
                <a:spcBef>
                  <a:spcPts val="0"/>
                </a:spcBef>
                <a:spcAft>
                  <a:spcPts val="0"/>
                </a:spcAft>
                <a:buNone/>
              </a:pPr>
              <a:r>
                <a:rPr lang="en"/>
                <a:t>Inputs</a:t>
              </a:r>
              <a:endParaRPr/>
            </a:p>
          </p:txBody>
        </p:sp>
        <p:sp>
          <p:nvSpPr>
            <p:cNvPr id="97" name="Google Shape;97;p19"/>
            <p:cNvSpPr txBox="1"/>
            <p:nvPr/>
          </p:nvSpPr>
          <p:spPr>
            <a:xfrm>
              <a:off x="3470800" y="467500"/>
              <a:ext cx="1368600" cy="274200"/>
            </a:xfrm>
            <a:prstGeom prst="rect">
              <a:avLst/>
            </a:prstGeom>
            <a:noFill/>
            <a:ln cap="flat" cmpd="sng" w="9525">
              <a:solidFill>
                <a:srgbClr val="000000"/>
              </a:solidFill>
              <a:prstDash val="solid"/>
              <a:round/>
              <a:headEnd len="sm" w="sm" type="none"/>
              <a:tailEnd len="sm" w="sm" type="none"/>
            </a:ln>
          </p:spPr>
          <p:txBody>
            <a:bodyPr anchorCtr="0" anchor="ctr" bIns="9125" lIns="9125" spcFirstLastPara="1" rIns="9125" wrap="square" tIns="9125">
              <a:noAutofit/>
            </a:bodyPr>
            <a:lstStyle/>
            <a:p>
              <a:pPr indent="0" lvl="0" marL="0" rtl="0" algn="ctr">
                <a:spcBef>
                  <a:spcPts val="0"/>
                </a:spcBef>
                <a:spcAft>
                  <a:spcPts val="0"/>
                </a:spcAft>
                <a:buNone/>
              </a:pPr>
              <a:r>
                <a:rPr lang="en"/>
                <a:t>Activities</a:t>
              </a:r>
              <a:endParaRPr/>
            </a:p>
          </p:txBody>
        </p:sp>
        <p:sp>
          <p:nvSpPr>
            <p:cNvPr id="98" name="Google Shape;98;p19"/>
            <p:cNvSpPr txBox="1"/>
            <p:nvPr/>
          </p:nvSpPr>
          <p:spPr>
            <a:xfrm>
              <a:off x="5145663" y="467500"/>
              <a:ext cx="1371300" cy="274200"/>
            </a:xfrm>
            <a:prstGeom prst="rect">
              <a:avLst/>
            </a:prstGeom>
            <a:noFill/>
            <a:ln cap="flat" cmpd="sng" w="9525">
              <a:solidFill>
                <a:srgbClr val="000000"/>
              </a:solidFill>
              <a:prstDash val="solid"/>
              <a:round/>
              <a:headEnd len="sm" w="sm" type="none"/>
              <a:tailEnd len="sm" w="sm" type="none"/>
            </a:ln>
          </p:spPr>
          <p:txBody>
            <a:bodyPr anchorCtr="0" anchor="ctr" bIns="9125" lIns="9125" spcFirstLastPara="1" rIns="9125" wrap="square" tIns="9125">
              <a:noAutofit/>
            </a:bodyPr>
            <a:lstStyle/>
            <a:p>
              <a:pPr indent="0" lvl="0" marL="0" rtl="0" algn="ctr">
                <a:spcBef>
                  <a:spcPts val="0"/>
                </a:spcBef>
                <a:spcAft>
                  <a:spcPts val="0"/>
                </a:spcAft>
                <a:buNone/>
              </a:pPr>
              <a:r>
                <a:rPr lang="en"/>
                <a:t>Outputs</a:t>
              </a:r>
              <a:endParaRPr/>
            </a:p>
          </p:txBody>
        </p:sp>
        <p:sp>
          <p:nvSpPr>
            <p:cNvPr id="99" name="Google Shape;99;p19"/>
            <p:cNvSpPr txBox="1"/>
            <p:nvPr/>
          </p:nvSpPr>
          <p:spPr>
            <a:xfrm>
              <a:off x="6673258" y="467500"/>
              <a:ext cx="2286000" cy="274200"/>
            </a:xfrm>
            <a:prstGeom prst="rect">
              <a:avLst/>
            </a:prstGeom>
            <a:noFill/>
            <a:ln cap="flat" cmpd="sng" w="9525">
              <a:solidFill>
                <a:srgbClr val="000000"/>
              </a:solidFill>
              <a:prstDash val="solid"/>
              <a:round/>
              <a:headEnd len="sm" w="sm" type="none"/>
              <a:tailEnd len="sm" w="sm" type="none"/>
            </a:ln>
          </p:spPr>
          <p:txBody>
            <a:bodyPr anchorCtr="0" anchor="ctr" bIns="9125" lIns="9125" spcFirstLastPara="1" rIns="9125" wrap="square" tIns="9125">
              <a:noAutofit/>
            </a:bodyPr>
            <a:lstStyle/>
            <a:p>
              <a:pPr indent="0" lvl="0" marL="0" rtl="0" algn="ctr">
                <a:spcBef>
                  <a:spcPts val="0"/>
                </a:spcBef>
                <a:spcAft>
                  <a:spcPts val="0"/>
                </a:spcAft>
                <a:buNone/>
              </a:pPr>
              <a:r>
                <a:rPr lang="en"/>
                <a:t>Initial and Intermediate</a:t>
              </a:r>
              <a:endParaRPr/>
            </a:p>
          </p:txBody>
        </p:sp>
        <p:sp>
          <p:nvSpPr>
            <p:cNvPr id="100" name="Google Shape;100;p19"/>
            <p:cNvSpPr txBox="1"/>
            <p:nvPr/>
          </p:nvSpPr>
          <p:spPr>
            <a:xfrm>
              <a:off x="1794438" y="467500"/>
              <a:ext cx="1370100" cy="274200"/>
            </a:xfrm>
            <a:prstGeom prst="rect">
              <a:avLst/>
            </a:prstGeom>
            <a:noFill/>
            <a:ln cap="flat" cmpd="sng" w="9525">
              <a:solidFill>
                <a:srgbClr val="000000"/>
              </a:solidFill>
              <a:prstDash val="solid"/>
              <a:round/>
              <a:headEnd len="sm" w="sm" type="none"/>
              <a:tailEnd len="sm" w="sm" type="none"/>
            </a:ln>
          </p:spPr>
          <p:txBody>
            <a:bodyPr anchorCtr="0" anchor="ctr" bIns="9125" lIns="9125" spcFirstLastPara="1" rIns="9125" wrap="square" tIns="9125">
              <a:noAutofit/>
            </a:bodyPr>
            <a:lstStyle/>
            <a:p>
              <a:pPr indent="0" lvl="0" marL="0" rtl="0" algn="ctr">
                <a:spcBef>
                  <a:spcPts val="0"/>
                </a:spcBef>
                <a:spcAft>
                  <a:spcPts val="0"/>
                </a:spcAft>
                <a:buNone/>
              </a:pPr>
              <a:r>
                <a:rPr lang="en"/>
                <a:t>Components</a:t>
              </a:r>
              <a:endParaRPr/>
            </a:p>
          </p:txBody>
        </p:sp>
        <p:sp>
          <p:nvSpPr>
            <p:cNvPr id="101" name="Google Shape;101;p19"/>
            <p:cNvSpPr txBox="1"/>
            <p:nvPr/>
          </p:nvSpPr>
          <p:spPr>
            <a:xfrm>
              <a:off x="116575" y="101800"/>
              <a:ext cx="6400800" cy="274200"/>
            </a:xfrm>
            <a:prstGeom prst="rect">
              <a:avLst/>
            </a:prstGeom>
            <a:noFill/>
            <a:ln cap="flat" cmpd="sng" w="9525">
              <a:solidFill>
                <a:srgbClr val="000000"/>
              </a:solidFill>
              <a:prstDash val="solid"/>
              <a:round/>
              <a:headEnd len="sm" w="sm" type="none"/>
              <a:tailEnd len="sm" w="sm" type="none"/>
            </a:ln>
          </p:spPr>
          <p:txBody>
            <a:bodyPr anchorCtr="0" anchor="ctr" bIns="9125" lIns="9125" spcFirstLastPara="1" rIns="9125" wrap="square" tIns="9125">
              <a:noAutofit/>
            </a:bodyPr>
            <a:lstStyle/>
            <a:p>
              <a:pPr indent="0" lvl="0" marL="0" rtl="0" algn="ctr">
                <a:spcBef>
                  <a:spcPts val="0"/>
                </a:spcBef>
                <a:spcAft>
                  <a:spcPts val="0"/>
                </a:spcAft>
                <a:buNone/>
              </a:pPr>
              <a:r>
                <a:rPr b="1" lang="en"/>
                <a:t>Program Implementation</a:t>
              </a:r>
              <a:endParaRPr b="1"/>
            </a:p>
          </p:txBody>
        </p:sp>
        <p:sp>
          <p:nvSpPr>
            <p:cNvPr id="102" name="Google Shape;102;p19"/>
            <p:cNvSpPr txBox="1"/>
            <p:nvPr/>
          </p:nvSpPr>
          <p:spPr>
            <a:xfrm>
              <a:off x="6673250" y="101800"/>
              <a:ext cx="2286000" cy="274200"/>
            </a:xfrm>
            <a:prstGeom prst="rect">
              <a:avLst/>
            </a:prstGeom>
            <a:noFill/>
            <a:ln cap="flat" cmpd="sng" w="9525">
              <a:solidFill>
                <a:srgbClr val="000000"/>
              </a:solidFill>
              <a:prstDash val="solid"/>
              <a:round/>
              <a:headEnd len="sm" w="sm" type="none"/>
              <a:tailEnd len="sm" w="sm" type="none"/>
            </a:ln>
          </p:spPr>
          <p:txBody>
            <a:bodyPr anchorCtr="0" anchor="ctr" bIns="9125" lIns="9125" spcFirstLastPara="1" rIns="9125" wrap="square" tIns="9125">
              <a:noAutofit/>
            </a:bodyPr>
            <a:lstStyle/>
            <a:p>
              <a:pPr indent="0" lvl="0" marL="0" rtl="0" algn="ctr">
                <a:spcBef>
                  <a:spcPts val="0"/>
                </a:spcBef>
                <a:spcAft>
                  <a:spcPts val="0"/>
                </a:spcAft>
                <a:buNone/>
              </a:pPr>
              <a:r>
                <a:rPr b="1" lang="en"/>
                <a:t>Intended Outcomes</a:t>
              </a:r>
              <a:endParaRPr b="1"/>
            </a:p>
          </p:txBody>
        </p:sp>
        <p:sp>
          <p:nvSpPr>
            <p:cNvPr id="103" name="Google Shape;103;p19"/>
            <p:cNvSpPr txBox="1"/>
            <p:nvPr/>
          </p:nvSpPr>
          <p:spPr>
            <a:xfrm>
              <a:off x="116575" y="1359513"/>
              <a:ext cx="1371600" cy="274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Volunteer mentors</a:t>
              </a:r>
              <a:endParaRPr sz="1200"/>
            </a:p>
          </p:txBody>
        </p:sp>
        <p:sp>
          <p:nvSpPr>
            <p:cNvPr id="104" name="Google Shape;104;p19"/>
            <p:cNvSpPr txBox="1"/>
            <p:nvPr/>
          </p:nvSpPr>
          <p:spPr>
            <a:xfrm>
              <a:off x="116575" y="1804625"/>
              <a:ext cx="1371600" cy="274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1 hr/wk per mentor</a:t>
              </a:r>
              <a:endParaRPr sz="1200"/>
            </a:p>
          </p:txBody>
        </p:sp>
        <p:sp>
          <p:nvSpPr>
            <p:cNvPr id="105" name="Google Shape;105;p19"/>
            <p:cNvSpPr txBox="1"/>
            <p:nvPr/>
          </p:nvSpPr>
          <p:spPr>
            <a:xfrm>
              <a:off x="116575" y="2249738"/>
              <a:ext cx="1371600" cy="274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Youth participants</a:t>
              </a:r>
              <a:endParaRPr sz="1200"/>
            </a:p>
          </p:txBody>
        </p:sp>
        <p:sp>
          <p:nvSpPr>
            <p:cNvPr id="106" name="Google Shape;106;p19"/>
            <p:cNvSpPr txBox="1"/>
            <p:nvPr/>
          </p:nvSpPr>
          <p:spPr>
            <a:xfrm>
              <a:off x="116575" y="2694850"/>
              <a:ext cx="1371600" cy="274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1 hr/wk per youth</a:t>
              </a:r>
              <a:endParaRPr sz="1200"/>
            </a:p>
          </p:txBody>
        </p:sp>
        <p:sp>
          <p:nvSpPr>
            <p:cNvPr id="107" name="Google Shape;107;p19"/>
            <p:cNvSpPr txBox="1"/>
            <p:nvPr/>
          </p:nvSpPr>
          <p:spPr>
            <a:xfrm>
              <a:off x="116575" y="914400"/>
              <a:ext cx="1371600" cy="274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Program director</a:t>
              </a:r>
              <a:endParaRPr sz="1200"/>
            </a:p>
          </p:txBody>
        </p:sp>
        <p:sp>
          <p:nvSpPr>
            <p:cNvPr id="108" name="Google Shape;108;p19"/>
            <p:cNvSpPr txBox="1"/>
            <p:nvPr/>
          </p:nvSpPr>
          <p:spPr>
            <a:xfrm>
              <a:off x="116575" y="4030188"/>
              <a:ext cx="13716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Meeting location</a:t>
              </a:r>
              <a:endParaRPr sz="1200"/>
            </a:p>
            <a:p>
              <a:pPr indent="0" lvl="0" marL="0" rtl="0" algn="l">
                <a:spcBef>
                  <a:spcPts val="0"/>
                </a:spcBef>
                <a:spcAft>
                  <a:spcPts val="0"/>
                </a:spcAft>
                <a:buNone/>
              </a:pPr>
              <a:r>
                <a:rPr lang="en" sz="1200"/>
                <a:t>20’ x 20’ room</a:t>
              </a:r>
              <a:endParaRPr sz="1200"/>
            </a:p>
          </p:txBody>
        </p:sp>
        <p:sp>
          <p:nvSpPr>
            <p:cNvPr id="109" name="Google Shape;109;p19"/>
            <p:cNvSpPr txBox="1"/>
            <p:nvPr/>
          </p:nvSpPr>
          <p:spPr>
            <a:xfrm>
              <a:off x="1794438" y="915986"/>
              <a:ext cx="1370100" cy="274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Mentor recruiting</a:t>
              </a:r>
              <a:endParaRPr sz="1200"/>
            </a:p>
          </p:txBody>
        </p:sp>
        <p:sp>
          <p:nvSpPr>
            <p:cNvPr id="110" name="Google Shape;110;p19"/>
            <p:cNvSpPr txBox="1"/>
            <p:nvPr/>
          </p:nvSpPr>
          <p:spPr>
            <a:xfrm>
              <a:off x="1794438" y="1746536"/>
              <a:ext cx="13701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Youth participant recruiting</a:t>
              </a:r>
              <a:endParaRPr sz="1200"/>
            </a:p>
          </p:txBody>
        </p:sp>
        <p:sp>
          <p:nvSpPr>
            <p:cNvPr id="111" name="Google Shape;111;p19"/>
            <p:cNvSpPr txBox="1"/>
            <p:nvPr/>
          </p:nvSpPr>
          <p:spPr>
            <a:xfrm>
              <a:off x="1794438" y="2309186"/>
              <a:ext cx="13701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Resource acquisition</a:t>
              </a:r>
              <a:endParaRPr sz="1200"/>
            </a:p>
          </p:txBody>
        </p:sp>
        <p:sp>
          <p:nvSpPr>
            <p:cNvPr id="112" name="Google Shape;112;p19"/>
            <p:cNvSpPr txBox="1"/>
            <p:nvPr/>
          </p:nvSpPr>
          <p:spPr>
            <a:xfrm>
              <a:off x="1794438" y="2871861"/>
              <a:ext cx="13701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Group activities planning</a:t>
              </a:r>
              <a:endParaRPr sz="1200"/>
            </a:p>
          </p:txBody>
        </p:sp>
        <p:sp>
          <p:nvSpPr>
            <p:cNvPr id="113" name="Google Shape;113;p19"/>
            <p:cNvSpPr txBox="1"/>
            <p:nvPr/>
          </p:nvSpPr>
          <p:spPr>
            <a:xfrm>
              <a:off x="3470813" y="1688392"/>
              <a:ext cx="1368600" cy="7314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To answer youths’ questions about their career interests</a:t>
              </a:r>
              <a:endParaRPr sz="1200"/>
            </a:p>
          </p:txBody>
        </p:sp>
        <p:sp>
          <p:nvSpPr>
            <p:cNvPr id="114" name="Google Shape;114;p19"/>
            <p:cNvSpPr txBox="1"/>
            <p:nvPr/>
          </p:nvSpPr>
          <p:spPr>
            <a:xfrm>
              <a:off x="3470813" y="2534923"/>
              <a:ext cx="1368600" cy="640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To answer youths’ questions about career preparation</a:t>
              </a:r>
              <a:endParaRPr sz="1200"/>
            </a:p>
          </p:txBody>
        </p:sp>
        <p:sp>
          <p:nvSpPr>
            <p:cNvPr id="115" name="Google Shape;115;p19"/>
            <p:cNvSpPr txBox="1"/>
            <p:nvPr/>
          </p:nvSpPr>
          <p:spPr>
            <a:xfrm>
              <a:off x="5145679" y="914413"/>
              <a:ext cx="13716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Number of youth participants</a:t>
              </a:r>
              <a:endParaRPr sz="1200"/>
            </a:p>
          </p:txBody>
        </p:sp>
        <p:sp>
          <p:nvSpPr>
            <p:cNvPr id="116" name="Google Shape;116;p19"/>
            <p:cNvSpPr txBox="1"/>
            <p:nvPr/>
          </p:nvSpPr>
          <p:spPr>
            <a:xfrm>
              <a:off x="3470813" y="3290254"/>
              <a:ext cx="1368600" cy="640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To help youths develop life and career skills</a:t>
              </a:r>
              <a:endParaRPr sz="1200"/>
            </a:p>
          </p:txBody>
        </p:sp>
        <p:sp>
          <p:nvSpPr>
            <p:cNvPr id="117" name="Google Shape;117;p19"/>
            <p:cNvSpPr txBox="1"/>
            <p:nvPr/>
          </p:nvSpPr>
          <p:spPr>
            <a:xfrm>
              <a:off x="5145679" y="1438963"/>
              <a:ext cx="13716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Number of volunteer mentors</a:t>
              </a:r>
              <a:endParaRPr sz="1200"/>
            </a:p>
          </p:txBody>
        </p:sp>
        <p:sp>
          <p:nvSpPr>
            <p:cNvPr id="118" name="Google Shape;118;p19"/>
            <p:cNvSpPr txBox="1"/>
            <p:nvPr/>
          </p:nvSpPr>
          <p:spPr>
            <a:xfrm>
              <a:off x="5145679" y="1963513"/>
              <a:ext cx="1371600" cy="5487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Number of weekly mentor-youth interactions</a:t>
              </a:r>
              <a:endParaRPr sz="1200"/>
            </a:p>
          </p:txBody>
        </p:sp>
        <p:sp>
          <p:nvSpPr>
            <p:cNvPr id="119" name="Google Shape;119;p19"/>
            <p:cNvSpPr txBox="1"/>
            <p:nvPr/>
          </p:nvSpPr>
          <p:spPr>
            <a:xfrm>
              <a:off x="5167686" y="2641813"/>
              <a:ext cx="13716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Level of youth self-efficacy</a:t>
              </a:r>
              <a:endParaRPr sz="1200"/>
            </a:p>
          </p:txBody>
        </p:sp>
        <p:sp>
          <p:nvSpPr>
            <p:cNvPr id="120" name="Google Shape;120;p19"/>
            <p:cNvSpPr txBox="1"/>
            <p:nvPr/>
          </p:nvSpPr>
          <p:spPr>
            <a:xfrm>
              <a:off x="5145679" y="3112988"/>
              <a:ext cx="1371600" cy="640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Number of high school seniors that apply to college</a:t>
              </a:r>
              <a:endParaRPr sz="1200"/>
            </a:p>
          </p:txBody>
        </p:sp>
        <p:sp>
          <p:nvSpPr>
            <p:cNvPr id="121" name="Google Shape;121;p19"/>
            <p:cNvSpPr txBox="1"/>
            <p:nvPr/>
          </p:nvSpPr>
          <p:spPr>
            <a:xfrm>
              <a:off x="6673283" y="915986"/>
              <a:ext cx="22860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Youths decide on an initial potential career path</a:t>
              </a:r>
              <a:endParaRPr sz="1200"/>
            </a:p>
          </p:txBody>
        </p:sp>
        <p:sp>
          <p:nvSpPr>
            <p:cNvPr id="122" name="Google Shape;122;p19"/>
            <p:cNvSpPr txBox="1"/>
            <p:nvPr/>
          </p:nvSpPr>
          <p:spPr>
            <a:xfrm>
              <a:off x="6673283" y="1438986"/>
              <a:ext cx="22860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Youths attend college to pursue chosen career path</a:t>
              </a:r>
              <a:endParaRPr sz="1200"/>
            </a:p>
          </p:txBody>
        </p:sp>
        <p:sp>
          <p:nvSpPr>
            <p:cNvPr id="123" name="Google Shape;123;p19"/>
            <p:cNvSpPr txBox="1"/>
            <p:nvPr/>
          </p:nvSpPr>
          <p:spPr>
            <a:xfrm>
              <a:off x="6673258" y="1961986"/>
              <a:ext cx="2286000" cy="5487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Youths learn how to effectively communicate</a:t>
              </a:r>
              <a:endParaRPr sz="1200"/>
            </a:p>
          </p:txBody>
        </p:sp>
        <p:sp>
          <p:nvSpPr>
            <p:cNvPr id="124" name="Google Shape;124;p19"/>
            <p:cNvSpPr txBox="1"/>
            <p:nvPr/>
          </p:nvSpPr>
          <p:spPr>
            <a:xfrm>
              <a:off x="6673283" y="2504736"/>
              <a:ext cx="2286000" cy="457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Youths learn how to conduct themselves in U.S. culture</a:t>
              </a:r>
              <a:endParaRPr sz="1200"/>
            </a:p>
          </p:txBody>
        </p:sp>
        <p:sp>
          <p:nvSpPr>
            <p:cNvPr id="125" name="Google Shape;125;p19"/>
            <p:cNvSpPr txBox="1"/>
            <p:nvPr/>
          </p:nvSpPr>
          <p:spPr>
            <a:xfrm>
              <a:off x="116575" y="3139963"/>
              <a:ext cx="1371600" cy="274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Parents of youth</a:t>
              </a:r>
              <a:endParaRPr sz="1200"/>
            </a:p>
          </p:txBody>
        </p:sp>
        <p:sp>
          <p:nvSpPr>
            <p:cNvPr id="126" name="Google Shape;126;p19"/>
            <p:cNvSpPr txBox="1"/>
            <p:nvPr/>
          </p:nvSpPr>
          <p:spPr>
            <a:xfrm>
              <a:off x="116575" y="3585075"/>
              <a:ext cx="1371600" cy="274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1 hr/mo per parent</a:t>
              </a:r>
              <a:endParaRPr sz="1200"/>
            </a:p>
          </p:txBody>
        </p:sp>
        <p:sp>
          <p:nvSpPr>
            <p:cNvPr id="127" name="Google Shape;127;p19"/>
            <p:cNvSpPr txBox="1"/>
            <p:nvPr/>
          </p:nvSpPr>
          <p:spPr>
            <a:xfrm>
              <a:off x="3470788" y="933061"/>
              <a:ext cx="1368600" cy="640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To help youths explore career options</a:t>
              </a:r>
              <a:endParaRPr sz="1200"/>
            </a:p>
          </p:txBody>
        </p:sp>
        <p:cxnSp>
          <p:nvCxnSpPr>
            <p:cNvPr id="128" name="Google Shape;128;p19"/>
            <p:cNvCxnSpPr/>
            <p:nvPr/>
          </p:nvCxnSpPr>
          <p:spPr>
            <a:xfrm>
              <a:off x="6586000" y="91700"/>
              <a:ext cx="14700" cy="4947000"/>
            </a:xfrm>
            <a:prstGeom prst="straightConnector1">
              <a:avLst/>
            </a:prstGeom>
            <a:noFill/>
            <a:ln cap="flat" cmpd="sng" w="19050">
              <a:solidFill>
                <a:schemeClr val="dk2"/>
              </a:solidFill>
              <a:prstDash val="lgDash"/>
              <a:round/>
              <a:headEnd len="med" w="med" type="none"/>
              <a:tailEnd len="med" w="med" type="none"/>
            </a:ln>
          </p:spPr>
        </p:cxnSp>
        <p:sp>
          <p:nvSpPr>
            <p:cNvPr id="129" name="Google Shape;129;p19"/>
            <p:cNvSpPr txBox="1"/>
            <p:nvPr/>
          </p:nvSpPr>
          <p:spPr>
            <a:xfrm>
              <a:off x="1794438" y="1205498"/>
              <a:ext cx="1371600" cy="3657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Mentor training and support</a:t>
              </a:r>
              <a:endParaRPr sz="1200"/>
            </a:p>
          </p:txBody>
        </p:sp>
        <p:sp>
          <p:nvSpPr>
            <p:cNvPr id="130" name="Google Shape;130;p19"/>
            <p:cNvSpPr txBox="1"/>
            <p:nvPr/>
          </p:nvSpPr>
          <p:spPr>
            <a:xfrm>
              <a:off x="1794438" y="3434536"/>
              <a:ext cx="1370100" cy="2742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Parent engagement</a:t>
              </a:r>
              <a:endParaRPr sz="1200"/>
            </a:p>
          </p:txBody>
        </p:sp>
        <p:sp>
          <p:nvSpPr>
            <p:cNvPr id="131" name="Google Shape;131;p19"/>
            <p:cNvSpPr txBox="1"/>
            <p:nvPr/>
          </p:nvSpPr>
          <p:spPr>
            <a:xfrm>
              <a:off x="3470813" y="4045586"/>
              <a:ext cx="1368600" cy="731400"/>
            </a:xfrm>
            <a:prstGeom prst="rect">
              <a:avLst/>
            </a:prstGeom>
            <a:noFill/>
            <a:ln>
              <a:noFill/>
            </a:ln>
          </p:spPr>
          <p:txBody>
            <a:bodyPr anchorCtr="0" anchor="t" bIns="9125" lIns="9125" spcFirstLastPara="1" rIns="9125" wrap="square" tIns="9125">
              <a:noAutofit/>
            </a:bodyPr>
            <a:lstStyle/>
            <a:p>
              <a:pPr indent="0" lvl="0" marL="0" rtl="0" algn="l">
                <a:spcBef>
                  <a:spcPts val="0"/>
                </a:spcBef>
                <a:spcAft>
                  <a:spcPts val="0"/>
                </a:spcAft>
                <a:buNone/>
              </a:pPr>
              <a:r>
                <a:rPr lang="en" sz="1200"/>
                <a:t>To help youths appropriately handle social and personal issues.</a:t>
              </a:r>
              <a:endParaRPr sz="12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nvSpPr>
        <p:spPr>
          <a:xfrm>
            <a:off x="36575" y="1371600"/>
            <a:ext cx="9111600" cy="583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Merriweather"/>
                <a:ea typeface="Merriweather"/>
                <a:cs typeface="Merriweather"/>
                <a:sym typeface="Merriweather"/>
              </a:rPr>
              <a:t>Data, Methods, and Limitations</a:t>
            </a:r>
            <a:endParaRPr sz="36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400">
                <a:solidFill>
                  <a:srgbClr val="000000"/>
                </a:solidFill>
              </a:rPr>
              <a:t>Survey Development and Testing</a:t>
            </a:r>
            <a:endParaRPr sz="2400">
              <a:solidFill>
                <a:srgbClr val="000000"/>
              </a:solidFill>
            </a:endParaRPr>
          </a:p>
        </p:txBody>
      </p:sp>
      <p:sp>
        <p:nvSpPr>
          <p:cNvPr id="142" name="Google Shape;14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Development: </a:t>
            </a:r>
            <a:r>
              <a:rPr lang="en">
                <a:solidFill>
                  <a:srgbClr val="434343"/>
                </a:solidFill>
              </a:rPr>
              <a:t>Survey developed via group collaboration based off previous mentorship questionnaires, objective of the mentorship program, and specific informational desires of V4A leadership.</a:t>
            </a:r>
            <a:endParaRPr>
              <a:solidFill>
                <a:srgbClr val="434343"/>
              </a:solidFill>
            </a:endParaRPr>
          </a:p>
          <a:p>
            <a:pPr indent="0" lvl="0" marL="0" rtl="0" algn="l">
              <a:spcBef>
                <a:spcPts val="1600"/>
              </a:spcBef>
              <a:spcAft>
                <a:spcPts val="0"/>
              </a:spcAft>
              <a:buNone/>
            </a:pPr>
            <a:r>
              <a:rPr b="1" lang="en">
                <a:solidFill>
                  <a:srgbClr val="000000"/>
                </a:solidFill>
              </a:rPr>
              <a:t>Testing: </a:t>
            </a:r>
            <a:r>
              <a:rPr lang="en">
                <a:solidFill>
                  <a:srgbClr val="434343"/>
                </a:solidFill>
              </a:rPr>
              <a:t>Occurred organical</a:t>
            </a:r>
            <a:r>
              <a:rPr lang="en">
                <a:solidFill>
                  <a:srgbClr val="434343"/>
                </a:solidFill>
              </a:rPr>
              <a:t>ly during initial phone interviews with mentors</a:t>
            </a:r>
            <a:endParaRPr>
              <a:solidFill>
                <a:srgbClr val="434343"/>
              </a:solidFill>
            </a:endParaRPr>
          </a:p>
          <a:p>
            <a:pPr indent="-342900" lvl="0" marL="457200" rtl="0" algn="l">
              <a:spcBef>
                <a:spcPts val="1600"/>
              </a:spcBef>
              <a:spcAft>
                <a:spcPts val="0"/>
              </a:spcAft>
              <a:buSzPts val="1800"/>
              <a:buChar char="●"/>
            </a:pPr>
            <a:r>
              <a:rPr lang="en"/>
              <a:t>Restructuring of questionnaire to improve flow</a:t>
            </a:r>
            <a:endParaRPr/>
          </a:p>
          <a:p>
            <a:pPr indent="-342900" lvl="0" marL="457200" rtl="0" algn="l">
              <a:spcBef>
                <a:spcPts val="0"/>
              </a:spcBef>
              <a:spcAft>
                <a:spcPts val="0"/>
              </a:spcAft>
              <a:buSzPts val="1800"/>
              <a:buChar char="●"/>
            </a:pPr>
            <a:r>
              <a:rPr lang="en"/>
              <a:t>Removing redundant items</a:t>
            </a:r>
            <a:endParaRPr/>
          </a:p>
          <a:p>
            <a:pPr indent="-342900" lvl="0" marL="457200" rtl="0" algn="l">
              <a:spcBef>
                <a:spcPts val="0"/>
              </a:spcBef>
              <a:spcAft>
                <a:spcPts val="0"/>
              </a:spcAft>
              <a:buSzPts val="1800"/>
              <a:buChar char="●"/>
            </a:pPr>
            <a:r>
              <a:rPr lang="en"/>
              <a:t>Improving specificity of items</a:t>
            </a:r>
            <a:endParaRPr/>
          </a:p>
          <a:p>
            <a:pPr indent="-342900" lvl="0" marL="457200" rtl="0" algn="l">
              <a:spcBef>
                <a:spcPts val="0"/>
              </a:spcBef>
              <a:spcAft>
                <a:spcPts val="0"/>
              </a:spcAft>
              <a:buSzPts val="1800"/>
              <a:buChar char="●"/>
            </a:pPr>
            <a:r>
              <a:rPr lang="en"/>
              <a:t>Adding items to address concerns of mentors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